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8" r:id="rId2"/>
    <p:sldId id="344" r:id="rId3"/>
    <p:sldId id="370" r:id="rId4"/>
    <p:sldId id="327" r:id="rId5"/>
    <p:sldId id="360" r:id="rId6"/>
    <p:sldId id="367" r:id="rId7"/>
    <p:sldId id="347" r:id="rId8"/>
    <p:sldId id="321" r:id="rId9"/>
    <p:sldId id="352" r:id="rId10"/>
    <p:sldId id="353" r:id="rId11"/>
    <p:sldId id="285" r:id="rId12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66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843" autoAdjust="0"/>
  </p:normalViewPr>
  <p:slideViewPr>
    <p:cSldViewPr>
      <p:cViewPr varScale="1">
        <p:scale>
          <a:sx n="91" d="100"/>
          <a:sy n="91" d="100"/>
        </p:scale>
        <p:origin x="1138" y="6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24A97-317E-4379-A914-E9E409B6BEA8}" type="datetimeFigureOut">
              <a:rPr lang="pt-BR" smtClean="0"/>
              <a:t>27/09/2026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EC3C14-43C7-4D9A-A9A6-2303CEEE8A3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4770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C3C14-43C7-4D9A-A9A6-2303CEEE8A3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0305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665DB-002F-2121-BE9E-53964D21F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4A19461-B8D0-36F7-6CD5-58063FB167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038975E-EA53-EDEC-AFA9-FAAD991CAD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589C047-6406-0B56-CC00-643AC5B6D3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C3C14-43C7-4D9A-A9A6-2303CEEE8A3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2497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64D39-77AD-5BD8-5594-01B84021D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561411B-BE18-4788-F7CD-EBDA109846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6D93A7D-8731-9AAE-D9E6-0206EC04A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FA26071-FCC3-449C-B3DB-59FD293180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C3C14-43C7-4D9A-A9A6-2303CEEE8A3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0472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C3C14-43C7-4D9A-A9A6-2303CEEE8A3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4701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495DE-B56A-8A17-C768-7C3171FA5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3C084F4-25A2-1E11-EF2E-DE99142890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EED4066-BF47-E09F-6E2C-62B2B08F87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F60D0C9-43F4-E396-E1D9-8A8ABD1409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C3C14-43C7-4D9A-A9A6-2303CEEE8A3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9264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FF651-258D-D0BC-34E6-B2B4007400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E3CF1C1-DD15-C963-0F7C-7D86A5C2C2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C6B5EC-1CA2-EC9F-CC4E-2E01B9934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099-2CFB-4C2A-B482-59E9DED05F3D}" type="datetimeFigureOut">
              <a:rPr lang="pt-BR" smtClean="0"/>
              <a:pPr/>
              <a:t>27/09/2026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C3E995-F2EE-4E45-A8B1-2787819D1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883FD7B-6431-8BF7-0F5E-90C338C40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65BC9-942D-4B9D-B17F-7502309F36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3724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5E7A6A-6954-5472-52DB-710F7B820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4628C2-7071-725A-8637-6400DDE07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79ABD73-FDAA-CD71-C529-FD149F697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099-2CFB-4C2A-B482-59E9DED05F3D}" type="datetimeFigureOut">
              <a:rPr lang="pt-BR" smtClean="0"/>
              <a:pPr/>
              <a:t>27/09/2026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5A2D3F-2F93-D089-33C2-4FB80304F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5721B5-6C67-5F89-953D-FA0E10ACD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65BC9-942D-4B9D-B17F-7502309F36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8253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31C62-ADAB-C2C8-4071-7A60E1572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E3AF167-56CD-29B6-8C81-D98A25A7F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CEF7F00-A78E-D867-CC3A-C9ED87EFB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099-2CFB-4C2A-B482-59E9DED05F3D}" type="datetimeFigureOut">
              <a:rPr lang="pt-BR" smtClean="0"/>
              <a:pPr/>
              <a:t>27/09/2026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CE81033-8242-55C0-1ACE-1C4134D0E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FB8DC0-750F-7EA6-71C7-E5AD797D8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65BC9-942D-4B9D-B17F-7502309F36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6758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0C3370-7F65-35AB-43CD-4D6B1BF3C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3D44DD-161F-E3D1-2BDE-2946B8C87F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0F15313-7386-D3A7-AE1A-6C14E4B743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F183761-27BD-0713-8EC1-FF45EAC67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099-2CFB-4C2A-B482-59E9DED05F3D}" type="datetimeFigureOut">
              <a:rPr lang="pt-BR" smtClean="0"/>
              <a:pPr/>
              <a:t>27/09/2026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C7D3F66-1EB2-0CE3-F8C8-39D45CAEC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27FE228-A4FA-743F-1F4C-E60497E3D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65BC9-942D-4B9D-B17F-7502309F36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2730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E1A944-92CB-BD7D-6D75-55348B24A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C17160F-52CC-77AE-B27A-CE2E756421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B6479A2-90F1-0E05-BACC-09CCCF81A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DC59BB2-D072-BBB4-F275-3403CA380E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816B4CC-3FDD-91C7-473D-FD289D50EE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C69E655-F09D-A2D4-8F70-83ABF036F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099-2CFB-4C2A-B482-59E9DED05F3D}" type="datetimeFigureOut">
              <a:rPr lang="pt-BR" smtClean="0"/>
              <a:pPr/>
              <a:t>27/09/2026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0EACAA-FDD6-9B35-B9FE-3E5EC2FA8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BC89C91-FE09-8AD4-A3A1-9D92D5E52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65BC9-942D-4B9D-B17F-7502309F36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8781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6C3B58-3DF4-2666-8638-A82A0D1E4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179630B-4A54-CAD1-2E3A-F0EC4F727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099-2CFB-4C2A-B482-59E9DED05F3D}" type="datetimeFigureOut">
              <a:rPr lang="pt-BR" smtClean="0"/>
              <a:pPr/>
              <a:t>27/09/2026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D63B608-5895-3F72-ABDE-8FB3F86AE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A127C62-2171-FE10-5121-F75757EB2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65BC9-942D-4B9D-B17F-7502309F36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9868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45061DA-1039-AFA0-1D3A-57BCC992A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099-2CFB-4C2A-B482-59E9DED05F3D}" type="datetimeFigureOut">
              <a:rPr lang="pt-BR" smtClean="0"/>
              <a:pPr/>
              <a:t>27/09/2026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FE04EA9-1EB9-DE95-453D-0986E1325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86BBEA5-8CFD-B780-E292-6A46DE5D2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65BC9-942D-4B9D-B17F-7502309F36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8023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D150F2-53FC-FB4A-6C50-6FE9827F2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3E3C72-CC83-5EBC-464D-49229ADF6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0856493-20B4-F589-C242-AE9220B206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6B3BE83-2113-ABF8-5F05-11EA24AD7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099-2CFB-4C2A-B482-59E9DED05F3D}" type="datetimeFigureOut">
              <a:rPr lang="pt-BR" smtClean="0"/>
              <a:pPr/>
              <a:t>27/09/2026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95800D2-1FC0-033B-24E6-2043ECCDB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9B33F3C-B042-FB9D-08C9-3B3FAC945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65BC9-942D-4B9D-B17F-7502309F36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0214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2D8757-2684-4EDD-E8A5-434C20EEF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E1A8A59-BE34-EADD-8881-CDB9844199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C26F9E5-AAED-6E0C-6ACA-3484411E0A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AF20739-CB46-1F41-F43E-C3942928E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099-2CFB-4C2A-B482-59E9DED05F3D}" type="datetimeFigureOut">
              <a:rPr lang="pt-BR" smtClean="0"/>
              <a:pPr/>
              <a:t>27/09/2026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015180C-16BD-751D-00AE-58DA89BCE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24205AA-FB32-0B17-45AF-88A39377B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65BC9-942D-4B9D-B17F-7502309F36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6624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5CF87F-F64C-A2B8-4672-BB9A55603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25C6C94-C8D7-FC30-0334-1CA8322E03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ED15F9-CCFF-6063-562B-A595D2130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099-2CFB-4C2A-B482-59E9DED05F3D}" type="datetimeFigureOut">
              <a:rPr lang="pt-BR" smtClean="0"/>
              <a:pPr/>
              <a:t>27/09/2026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341AF7-5492-5AC2-47B6-F31C3E2C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41C29C-A4B4-AB76-DD1B-258E26CD9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65BC9-942D-4B9D-B17F-7502309F36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7671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14226C7-0FA1-647E-69EE-76B79B642F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BEC0C6D-1894-7533-67FE-9365A2E6BC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E386A86-530A-6407-44D6-34473C9A7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9A099-2CFB-4C2A-B482-59E9DED05F3D}" type="datetimeFigureOut">
              <a:rPr lang="pt-BR" smtClean="0"/>
              <a:pPr/>
              <a:t>27/09/2026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994D837-0743-F6D1-4C42-64E6DD312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4944B6-5C95-3E58-9F0B-3BF55C661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65BC9-942D-4B9D-B17F-7502309F36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9856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D832962-F9D3-9602-717B-EBA7BB436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9990527-CB7E-ED59-A4A9-969830E61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8E0D14C-B1D6-3383-2DD1-AC8224A97A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9A099-2CFB-4C2A-B482-59E9DED05F3D}" type="datetimeFigureOut">
              <a:rPr lang="pt-BR" smtClean="0"/>
              <a:pPr/>
              <a:t>27/09/2026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5E4039-568B-26C7-F1D2-A0C1F9B540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FC1ED9-AA7B-AD40-73DF-239C0A5354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165BC9-942D-4B9D-B17F-7502309F368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3136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4EBB71A-EE33-247C-68B9-EB4BDCFCA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2DFDB-1503-7D76-2666-6B095BA50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991AB2-A156-D1AB-5858-128DD80EB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23478"/>
            <a:ext cx="8784976" cy="4680520"/>
          </a:xfrm>
        </p:spPr>
        <p:txBody>
          <a:bodyPr>
            <a:noAutofit/>
          </a:bodyPr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pt-BR" sz="4000" b="1" spc="-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Atos 2.1-4 (NAA)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48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¹ Ao cumprir-se o dia de Pentecostes, estavam todos reunidos no mesmo lugar.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48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² De repente, veio do céu um som, como de um vento impetuoso, e encheu toda a casa onde estavam sentados.</a:t>
            </a:r>
          </a:p>
        </p:txBody>
      </p:sp>
    </p:spTree>
    <p:extLst>
      <p:ext uri="{BB962C8B-B14F-4D97-AF65-F5344CB8AC3E}">
        <p14:creationId xmlns:p14="http://schemas.microsoft.com/office/powerpoint/2010/main" val="4072572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CBAC5-7D88-E0CC-295C-08969BC1E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872601-694D-59D3-1B82-B56A63350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23478"/>
            <a:ext cx="8784976" cy="4680520"/>
          </a:xfrm>
        </p:spPr>
        <p:txBody>
          <a:bodyPr>
            <a:noAutofit/>
          </a:bodyPr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pt-BR" sz="4000" b="1" spc="-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Atos 2.1-4 (NAA)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48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³ E apareceram, distribuídas entre eles, línguas, como de fogo, as quais pousaram sobre cada um deles.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48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⁴ Todos ficaram cheios do Espírito Santo e começaram a falar em outras línguas, segundo o Espírito lhes concedia que falassem.</a:t>
            </a:r>
          </a:p>
        </p:txBody>
      </p:sp>
    </p:spTree>
    <p:extLst>
      <p:ext uri="{BB962C8B-B14F-4D97-AF65-F5344CB8AC3E}">
        <p14:creationId xmlns:p14="http://schemas.microsoft.com/office/powerpoint/2010/main" val="176163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F8BF6-C9E8-BAEB-1D4B-0B25FBB84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9357F4E3-4254-D3EF-AB30-5651C0FE19C4}"/>
              </a:ext>
            </a:extLst>
          </p:cNvPr>
          <p:cNvSpPr/>
          <p:nvPr/>
        </p:nvSpPr>
        <p:spPr>
          <a:xfrm>
            <a:off x="1223628" y="1652210"/>
            <a:ext cx="1512168" cy="443458"/>
          </a:xfrm>
          <a:prstGeom prst="rect">
            <a:avLst/>
          </a:prstGeom>
          <a:solidFill>
            <a:srgbClr val="92D05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FF0000"/>
              </a:highlight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65C68B0-43CB-30B5-0B9A-692CEA524530}"/>
              </a:ext>
            </a:extLst>
          </p:cNvPr>
          <p:cNvSpPr/>
          <p:nvPr/>
        </p:nvSpPr>
        <p:spPr>
          <a:xfrm>
            <a:off x="5220072" y="1206884"/>
            <a:ext cx="1944216" cy="443458"/>
          </a:xfrm>
          <a:prstGeom prst="rect">
            <a:avLst/>
          </a:prstGeom>
          <a:solidFill>
            <a:srgbClr val="92D05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FF0000"/>
              </a:highlight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F8B75C-408E-8026-EBC6-4A15A5EE3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3478"/>
            <a:ext cx="9144000" cy="648072"/>
          </a:xfrm>
        </p:spPr>
        <p:txBody>
          <a:bodyPr>
            <a:noAutofit/>
          </a:bodyPr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  <a:tabLst>
                <a:tab pos="8967788" algn="l"/>
              </a:tabLst>
            </a:pPr>
            <a:r>
              <a:rPr lang="pt-BR" sz="4000" b="1" spc="-3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O Espírito Santo é derramado conforme a Promessa (Palavra) de Deus (v. 1)</a:t>
            </a:r>
            <a:endParaRPr lang="pt-BR" sz="4000" spc="-3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612E702C-82E4-2DCB-A749-1D728499D1BF}"/>
              </a:ext>
            </a:extLst>
          </p:cNvPr>
          <p:cNvSpPr txBox="1">
            <a:spLocks/>
          </p:cNvSpPr>
          <p:nvPr/>
        </p:nvSpPr>
        <p:spPr>
          <a:xfrm>
            <a:off x="179512" y="1203598"/>
            <a:ext cx="8784976" cy="3600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¹ Ao cumprir-se o dia de Pentecostes, estavam todos reunidos no mesmo lugar.</a:t>
            </a:r>
          </a:p>
        </p:txBody>
      </p:sp>
      <p:sp>
        <p:nvSpPr>
          <p:cNvPr id="7" name="Seta: para Baixo 6">
            <a:extLst>
              <a:ext uri="{FF2B5EF4-FFF2-40B4-BE49-F238E27FC236}">
                <a16:creationId xmlns:a16="http://schemas.microsoft.com/office/drawing/2014/main" id="{AEA5FA01-9FFC-E78E-99E2-7105E1320E46}"/>
              </a:ext>
            </a:extLst>
          </p:cNvPr>
          <p:cNvSpPr/>
          <p:nvPr/>
        </p:nvSpPr>
        <p:spPr>
          <a:xfrm>
            <a:off x="6660232" y="1707654"/>
            <a:ext cx="504056" cy="100811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A23B213-EF50-BBEE-5EDB-84665AEDE4E2}"/>
              </a:ext>
            </a:extLst>
          </p:cNvPr>
          <p:cNvSpPr txBox="1"/>
          <p:nvPr/>
        </p:nvSpPr>
        <p:spPr>
          <a:xfrm>
            <a:off x="4247306" y="2772214"/>
            <a:ext cx="4717182" cy="2212401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pt-BR" sz="2800" i="1" spc="-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Pentekostes, literalmente “a quinquagésima”, é a designação grega para a Festa das Semanas (em hebraico, </a:t>
            </a:r>
            <a:r>
              <a:rPr lang="pt-BR" sz="2800" i="1" spc="-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Shavuot</a:t>
            </a:r>
            <a:r>
              <a:rPr lang="pt-BR" sz="2800" i="1" spc="-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ocorria cinquenta dias após o primeiro sábado depois da Páscoa e marcava a conclusão da colheita de grãos</a:t>
            </a:r>
          </a:p>
        </p:txBody>
      </p:sp>
      <p:sp>
        <p:nvSpPr>
          <p:cNvPr id="9" name="Seta: para Baixo 8">
            <a:extLst>
              <a:ext uri="{FF2B5EF4-FFF2-40B4-BE49-F238E27FC236}">
                <a16:creationId xmlns:a16="http://schemas.microsoft.com/office/drawing/2014/main" id="{013B3A88-ED9E-6D61-3700-9789F045A07E}"/>
              </a:ext>
            </a:extLst>
          </p:cNvPr>
          <p:cNvSpPr/>
          <p:nvPr/>
        </p:nvSpPr>
        <p:spPr>
          <a:xfrm>
            <a:off x="1727684" y="2067694"/>
            <a:ext cx="504056" cy="100811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0B7A3FE-86DF-6E9F-932F-D0E5DBDCB526}"/>
              </a:ext>
            </a:extLst>
          </p:cNvPr>
          <p:cNvSpPr txBox="1"/>
          <p:nvPr/>
        </p:nvSpPr>
        <p:spPr>
          <a:xfrm>
            <a:off x="395386" y="3184422"/>
            <a:ext cx="3347864" cy="1200329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i="1" spc="-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Unânimes (</a:t>
            </a:r>
            <a:r>
              <a:rPr lang="pt-BR" sz="2400" i="1" spc="-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homothumadon</a:t>
            </a:r>
            <a:r>
              <a:rPr lang="pt-BR" sz="2400" i="1" spc="-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 algn="ctr"/>
            <a:r>
              <a:rPr lang="pt-BR" sz="2400" i="1" spc="-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 uma mente, de comum acordo, com uma paixão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759F9FE9-A446-748C-A745-A401C13CA619}"/>
              </a:ext>
            </a:extLst>
          </p:cNvPr>
          <p:cNvCxnSpPr>
            <a:cxnSpLocks/>
          </p:cNvCxnSpPr>
          <p:nvPr/>
        </p:nvCxnSpPr>
        <p:spPr>
          <a:xfrm>
            <a:off x="611560" y="1635646"/>
            <a:ext cx="6624736" cy="0"/>
          </a:xfrm>
          <a:prstGeom prst="line">
            <a:avLst/>
          </a:prstGeom>
          <a:ln w="5715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169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 animBg="1"/>
      <p:bldP spid="3" grpId="0" build="p"/>
      <p:bldP spid="4" grpId="0"/>
      <p:bldP spid="7" grpId="0" animBg="1"/>
      <p:bldP spid="8" grpId="0" uiExpand="1" build="allAtOnce" animBg="1"/>
      <p:bldP spid="9" grpId="0" animBg="1"/>
      <p:bldP spid="10" grpId="0" uiExpand="1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4C891-5117-2BC9-9557-EC2357414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1D4AA338-9999-ABA3-3468-DDA31D133902}"/>
              </a:ext>
            </a:extLst>
          </p:cNvPr>
          <p:cNvSpPr/>
          <p:nvPr/>
        </p:nvSpPr>
        <p:spPr>
          <a:xfrm>
            <a:off x="2699792" y="1347614"/>
            <a:ext cx="6192688" cy="443458"/>
          </a:xfrm>
          <a:prstGeom prst="rect">
            <a:avLst/>
          </a:prstGeom>
          <a:solidFill>
            <a:srgbClr val="92D05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FF0000"/>
              </a:highlight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5299D4D-4259-70D1-7E43-44DD97B9D706}"/>
              </a:ext>
            </a:extLst>
          </p:cNvPr>
          <p:cNvSpPr/>
          <p:nvPr/>
        </p:nvSpPr>
        <p:spPr>
          <a:xfrm>
            <a:off x="179512" y="1791072"/>
            <a:ext cx="3096344" cy="443458"/>
          </a:xfrm>
          <a:prstGeom prst="rect">
            <a:avLst/>
          </a:prstGeom>
          <a:solidFill>
            <a:srgbClr val="92D05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FF0000"/>
              </a:highlight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2F1CBED-AA0B-7FB2-432D-67FA0668FCFD}"/>
              </a:ext>
            </a:extLst>
          </p:cNvPr>
          <p:cNvSpPr/>
          <p:nvPr/>
        </p:nvSpPr>
        <p:spPr>
          <a:xfrm>
            <a:off x="7542629" y="2596053"/>
            <a:ext cx="1368152" cy="443458"/>
          </a:xfrm>
          <a:prstGeom prst="rect">
            <a:avLst/>
          </a:prstGeom>
          <a:solidFill>
            <a:srgbClr val="92D05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FF0000"/>
              </a:highlight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BE6BEE49-0FD7-78AF-6E9D-4B9C254E6A6F}"/>
              </a:ext>
            </a:extLst>
          </p:cNvPr>
          <p:cNvSpPr/>
          <p:nvPr/>
        </p:nvSpPr>
        <p:spPr>
          <a:xfrm>
            <a:off x="251520" y="3042857"/>
            <a:ext cx="2538581" cy="443458"/>
          </a:xfrm>
          <a:prstGeom prst="rect">
            <a:avLst/>
          </a:prstGeom>
          <a:solidFill>
            <a:srgbClr val="92D05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FF0000"/>
              </a:highlight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16F20D-A894-416E-8F94-B7A5D7F37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3478"/>
            <a:ext cx="9144000" cy="648072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  <a:tabLst>
                <a:tab pos="8967788" algn="l"/>
              </a:tabLst>
            </a:pPr>
            <a:r>
              <a:rPr lang="pt-BR" sz="4000" b="1" spc="-3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O Espírito Santo manifesta a presença de Deus no meio do povo (vv. 2-3)</a:t>
            </a:r>
            <a:endParaRPr lang="pt-BR" sz="4000" spc="-3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23B5C96F-C5CB-39EA-B831-E3FC897422F5}"/>
              </a:ext>
            </a:extLst>
          </p:cNvPr>
          <p:cNvSpPr txBox="1">
            <a:spLocks/>
          </p:cNvSpPr>
          <p:nvPr/>
        </p:nvSpPr>
        <p:spPr>
          <a:xfrm>
            <a:off x="179512" y="1347614"/>
            <a:ext cx="8784976" cy="3600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² De repente, veio do céu um som, como de um vento impetuoso, e encheu toda a casa onde estavam sentados.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³ E apareceram, distribuídas entre eles, línguas, como de fogo, as quais pousaram sobre cada um deles.</a:t>
            </a:r>
          </a:p>
        </p:txBody>
      </p:sp>
      <p:sp>
        <p:nvSpPr>
          <p:cNvPr id="13" name="Seta: Dobrada 12">
            <a:extLst>
              <a:ext uri="{FF2B5EF4-FFF2-40B4-BE49-F238E27FC236}">
                <a16:creationId xmlns:a16="http://schemas.microsoft.com/office/drawing/2014/main" id="{9652C991-1EDB-5F9F-029D-257E7BB24A14}"/>
              </a:ext>
            </a:extLst>
          </p:cNvPr>
          <p:cNvSpPr/>
          <p:nvPr/>
        </p:nvSpPr>
        <p:spPr>
          <a:xfrm rot="10800000">
            <a:off x="8351912" y="2817782"/>
            <a:ext cx="792088" cy="1368152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26DFEDF-C4AF-B431-8CA5-6DC8BE6334E7}"/>
              </a:ext>
            </a:extLst>
          </p:cNvPr>
          <p:cNvSpPr txBox="1"/>
          <p:nvPr/>
        </p:nvSpPr>
        <p:spPr>
          <a:xfrm>
            <a:off x="1928990" y="3615575"/>
            <a:ext cx="6301208" cy="1307537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pt-BR" sz="2800" i="1" spc="-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γλωσσ</a:t>
            </a:r>
            <a:r>
              <a:rPr lang="pt-BR" sz="2800" i="1" spc="-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glossa: 1) língua como membro do corpo, orgão da fala; língua, idioma ou dialeto usado por um grupo particular de ; pessoas, diferente dos usados por outras nações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C4652005-F740-3809-D3EB-219FD15DE816}"/>
              </a:ext>
            </a:extLst>
          </p:cNvPr>
          <p:cNvSpPr/>
          <p:nvPr/>
        </p:nvSpPr>
        <p:spPr>
          <a:xfrm>
            <a:off x="80650" y="1791072"/>
            <a:ext cx="1440160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485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3" grpId="0" build="p"/>
      <p:bldP spid="4" grpId="0"/>
      <p:bldP spid="13" grpId="0" animBg="1"/>
      <p:bldP spid="15" grpId="0" uiExpand="1" build="allAtOnce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6AB96-2B11-13CA-2726-1601707DC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92E2995D-76CA-4FA2-DD23-D082A4F842A8}"/>
              </a:ext>
            </a:extLst>
          </p:cNvPr>
          <p:cNvSpPr/>
          <p:nvPr/>
        </p:nvSpPr>
        <p:spPr>
          <a:xfrm>
            <a:off x="4355977" y="1629266"/>
            <a:ext cx="1152128" cy="443458"/>
          </a:xfrm>
          <a:prstGeom prst="rect">
            <a:avLst/>
          </a:prstGeom>
          <a:solidFill>
            <a:srgbClr val="92D05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FF0000"/>
              </a:highlight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51A5728-18FE-2B36-E50C-C1E17A4D1088}"/>
              </a:ext>
            </a:extLst>
          </p:cNvPr>
          <p:cNvSpPr/>
          <p:nvPr/>
        </p:nvSpPr>
        <p:spPr>
          <a:xfrm>
            <a:off x="1979712" y="1203598"/>
            <a:ext cx="2808312" cy="443458"/>
          </a:xfrm>
          <a:prstGeom prst="rect">
            <a:avLst/>
          </a:prstGeom>
          <a:solidFill>
            <a:srgbClr val="92D05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FF0000"/>
              </a:highlight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4DB78D-5EE8-C975-13A7-594C77A32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8955"/>
            <a:ext cx="9144000" cy="648072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  <a:tabLst>
                <a:tab pos="8967788" algn="l"/>
              </a:tabLst>
            </a:pPr>
            <a:r>
              <a:rPr lang="pt-BR" sz="4000" b="1" spc="-3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O Espírito Santo enche e capacita para testemunhar (v. 4)</a:t>
            </a:r>
            <a:endParaRPr lang="pt-BR" sz="4000" spc="-3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5A2C79C5-83D4-5EB6-2D85-8B9A85FB2E50}"/>
              </a:ext>
            </a:extLst>
          </p:cNvPr>
          <p:cNvSpPr txBox="1">
            <a:spLocks/>
          </p:cNvSpPr>
          <p:nvPr/>
        </p:nvSpPr>
        <p:spPr>
          <a:xfrm>
            <a:off x="179512" y="1203598"/>
            <a:ext cx="8784976" cy="3600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⁴ Todos ficaram cheios do Espírito Santo e começaram a falar em outras línguas, segundo o Espírito lhes concedia que falassem.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76A3599-8F7D-084F-6E13-13730D5F2436}"/>
              </a:ext>
            </a:extLst>
          </p:cNvPr>
          <p:cNvSpPr/>
          <p:nvPr/>
        </p:nvSpPr>
        <p:spPr>
          <a:xfrm>
            <a:off x="5724128" y="1203598"/>
            <a:ext cx="2808312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highlight>
                <a:srgbClr val="FF0000"/>
              </a:highlight>
            </a:endParaRP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0DE4982E-D023-06C1-8A6F-3C7841713E25}"/>
              </a:ext>
            </a:extLst>
          </p:cNvPr>
          <p:cNvCxnSpPr>
            <a:cxnSpLocks/>
          </p:cNvCxnSpPr>
          <p:nvPr/>
        </p:nvCxnSpPr>
        <p:spPr>
          <a:xfrm>
            <a:off x="5652120" y="2072724"/>
            <a:ext cx="1152128" cy="0"/>
          </a:xfrm>
          <a:prstGeom prst="line">
            <a:avLst/>
          </a:prstGeom>
          <a:ln w="5715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0D0189A-9BDA-AD79-CEA7-776128956D83}"/>
              </a:ext>
            </a:extLst>
          </p:cNvPr>
          <p:cNvSpPr txBox="1"/>
          <p:nvPr/>
        </p:nvSpPr>
        <p:spPr>
          <a:xfrm>
            <a:off x="1986041" y="3045663"/>
            <a:ext cx="6301208" cy="1005916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pt-BR" sz="2800" i="1" spc="-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ἑτέρ</a:t>
            </a:r>
            <a:r>
              <a:rPr lang="pt-BR" sz="2800" i="1" spc="-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αις raiz: ετερος (heteros):o outro, próximo, diferente , usado para diferenciar de alguma pessoa ou coisa anterior </a:t>
            </a:r>
          </a:p>
        </p:txBody>
      </p:sp>
      <p:sp>
        <p:nvSpPr>
          <p:cNvPr id="15" name="Seta: para Baixo 14">
            <a:extLst>
              <a:ext uri="{FF2B5EF4-FFF2-40B4-BE49-F238E27FC236}">
                <a16:creationId xmlns:a16="http://schemas.microsoft.com/office/drawing/2014/main" id="{EDDF75D2-5980-B170-6F3D-998579459AE4}"/>
              </a:ext>
            </a:extLst>
          </p:cNvPr>
          <p:cNvSpPr/>
          <p:nvPr/>
        </p:nvSpPr>
        <p:spPr>
          <a:xfrm>
            <a:off x="4434821" y="2034206"/>
            <a:ext cx="540060" cy="1075088"/>
          </a:xfrm>
          <a:prstGeom prst="downArrow">
            <a:avLst>
              <a:gd name="adj1" fmla="val 13755"/>
              <a:gd name="adj2" fmla="val 47411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6304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3" grpId="0" build="p"/>
      <p:bldP spid="4" grpId="0"/>
      <p:bldP spid="7" grpId="0" animBg="1"/>
      <p:bldP spid="14" grpId="0" uiExpand="1" build="allAtOnce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C422B5E-B9DE-DED8-29D8-AF4DAF97C7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65" b="7865"/>
          <a:stretch>
            <a:fillRect/>
          </a:stretch>
        </p:blipFill>
        <p:spPr>
          <a:xfrm>
            <a:off x="-2285" y="10"/>
            <a:ext cx="9143999" cy="514349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6922" y="2142974"/>
            <a:ext cx="8645584" cy="85755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CONSIDERAÇÕES E APLICAÇÕES</a:t>
            </a:r>
          </a:p>
        </p:txBody>
      </p:sp>
    </p:spTree>
    <p:extLst>
      <p:ext uri="{BB962C8B-B14F-4D97-AF65-F5344CB8AC3E}">
        <p14:creationId xmlns:p14="http://schemas.microsoft.com/office/powerpoint/2010/main" val="817523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BA9E8-BEF3-DFCD-3BD9-B451317D8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13F2D7-F8F0-C5B1-CD3C-EA8B9F866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5736" y="267494"/>
            <a:ext cx="6948264" cy="470455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t-BR" sz="3600" b="1" spc="-17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Recapitulando o Sermão: 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t-BR" sz="3600" spc="-17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O Espírito Santo desceu como o cumprimento exato e no tempo certo da promessa de Deus.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t-BR" sz="3600" spc="-17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 O Espírito Santo manifesta a presença viva de Deus no meio do povo. 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t-BR" sz="3600" spc="-17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O Espírito nos enche e nos capacita para sermos testemunhas de Cristo.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28B39CC-8F4D-C477-AD46-A3BF2AE3ED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16" t="2165" r="48900"/>
          <a:stretch>
            <a:fillRect/>
          </a:stretch>
        </p:blipFill>
        <p:spPr>
          <a:xfrm>
            <a:off x="107504" y="1137587"/>
            <a:ext cx="2088232" cy="286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55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404B3-A99F-0167-DCDB-23FEAFC51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ACAA39-8946-AB23-622F-EB0D1B8AF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23478"/>
            <a:ext cx="8640960" cy="5020022"/>
          </a:xfrm>
        </p:spPr>
        <p:txBody>
          <a:bodyPr>
            <a:noAutofit/>
          </a:bodyPr>
          <a:lstStyle/>
          <a:p>
            <a:pPr marL="0" indent="0" algn="ctr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3800" b="1" spc="-2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Reflexões e Aplicações</a:t>
            </a:r>
          </a:p>
          <a:p>
            <a:pPr marL="742950" indent="-742950" algn="just">
              <a:lnSpc>
                <a:spcPct val="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Podemos confiar na fidelidade de Deus. </a:t>
            </a:r>
          </a:p>
          <a:p>
            <a:pPr marL="742950" indent="-742950" algn="just">
              <a:lnSpc>
                <a:spcPct val="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Precisamos aprender a esperar em Deus. </a:t>
            </a:r>
          </a:p>
          <a:p>
            <a:pPr marL="742950" indent="-742950" algn="just">
              <a:lnSpc>
                <a:spcPct val="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Precisamos reconhecer a realidade da obra espiritual de Deus. </a:t>
            </a:r>
          </a:p>
          <a:p>
            <a:pPr marL="742950" indent="-742950" algn="just">
              <a:lnSpc>
                <a:spcPct val="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pt-BR" sz="40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Precisamos compreender que o Espírito nos capacita para a missão. 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endParaRPr lang="pt-BR" sz="4000" spc="-3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pt-BR" sz="4000" i="1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Não devemos buscar simplesmente a experiências espirituais; devemos viver na dependência do Deus que derramou o seu Espírito. 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endParaRPr lang="pt-BR" sz="3800" spc="-25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030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EA13A-D379-F829-6E71-93A7FAEDE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F77584F-68CD-C8B9-4B0A-1187308B5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1813" y="123478"/>
            <a:ext cx="7400667" cy="5020022"/>
          </a:xfrm>
        </p:spPr>
        <p:txBody>
          <a:bodyPr>
            <a:noAutofit/>
          </a:bodyPr>
          <a:lstStyle/>
          <a:p>
            <a:pPr algn="just">
              <a:lnSpc>
                <a:spcPct val="70000"/>
              </a:lnSpc>
              <a:spcBef>
                <a:spcPts val="0"/>
              </a:spcBef>
            </a:pPr>
            <a:r>
              <a:rPr lang="pt-BR" sz="39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Você tem buscado enxergar a pessoa e obra do Espírito Santo a partir da Palavra ou pela sua experiência?</a:t>
            </a:r>
          </a:p>
          <a:p>
            <a:pPr algn="just">
              <a:lnSpc>
                <a:spcPct val="70000"/>
              </a:lnSpc>
              <a:spcBef>
                <a:spcPts val="0"/>
              </a:spcBef>
            </a:pPr>
            <a:r>
              <a:rPr lang="pt-BR" sz="39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Você tem tentado viver a vida cristã e servir à igreja na sua própria força, ou tem buscado diariamente ser cheio e guiado pelo Espírito Santo?</a:t>
            </a:r>
          </a:p>
          <a:p>
            <a:pPr algn="just">
              <a:lnSpc>
                <a:spcPct val="70000"/>
              </a:lnSpc>
              <a:spcBef>
                <a:spcPts val="0"/>
              </a:spcBef>
            </a:pPr>
            <a:r>
              <a:rPr lang="pt-BR" sz="3900" spc="-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Você reconhece o dom que o Espírito Santo te concedeu para servir à igreja?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F3685E5-7EBB-EAC2-5816-A4D695BB2B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04" t="2165" r="50537"/>
          <a:stretch>
            <a:fillRect/>
          </a:stretch>
        </p:blipFill>
        <p:spPr>
          <a:xfrm>
            <a:off x="-1523" y="1340343"/>
            <a:ext cx="1493336" cy="258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36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66797" y="1476578"/>
            <a:ext cx="1210406" cy="2190345"/>
          </a:xfrm>
          <a:custGeom>
            <a:avLst/>
            <a:gdLst/>
            <a:ahLst/>
            <a:cxnLst/>
            <a:rect l="l" t="t" r="r" b="b"/>
            <a:pathLst>
              <a:path w="2420812" h="4380689">
                <a:moveTo>
                  <a:pt x="0" y="0"/>
                </a:moveTo>
                <a:lnTo>
                  <a:pt x="2420812" y="0"/>
                </a:lnTo>
                <a:lnTo>
                  <a:pt x="2420812" y="4380690"/>
                </a:lnTo>
                <a:lnTo>
                  <a:pt x="0" y="43806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43051"/>
            </a:stretch>
          </a:blipFill>
        </p:spPr>
        <p:txBody>
          <a:bodyPr/>
          <a:lstStyle/>
          <a:p>
            <a:endParaRPr lang="pt-BR" sz="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2841</TotalTime>
  <Words>530</Words>
  <Application>Microsoft Office PowerPoint</Application>
  <PresentationFormat>Apresentação na tela (16:9)</PresentationFormat>
  <Paragraphs>38</Paragraphs>
  <Slides>11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CONSIDERAÇÕES E APLICAÇÕES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QUANDO DESPREZAMOS A DEUS?</dc:title>
  <dc:creator>Nedson Fonseca</dc:creator>
  <cp:lastModifiedBy>Ativação STBMA</cp:lastModifiedBy>
  <cp:revision>54</cp:revision>
  <dcterms:created xsi:type="dcterms:W3CDTF">2013-01-27T19:23:18Z</dcterms:created>
  <dcterms:modified xsi:type="dcterms:W3CDTF">2026-09-27T20:58:03Z</dcterms:modified>
</cp:coreProperties>
</file>