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7" r:id="rId11"/>
    <p:sldId id="278" r:id="rId12"/>
    <p:sldId id="279" r:id="rId13"/>
    <p:sldId id="265" r:id="rId14"/>
    <p:sldId id="266" r:id="rId15"/>
    <p:sldId id="281" r:id="rId16"/>
    <p:sldId id="282" r:id="rId17"/>
    <p:sldId id="280" r:id="rId18"/>
    <p:sldId id="284" r:id="rId19"/>
    <p:sldId id="267" r:id="rId20"/>
    <p:sldId id="283" r:id="rId21"/>
    <p:sldId id="285" r:id="rId22"/>
    <p:sldId id="287" r:id="rId23"/>
    <p:sldId id="286" r:id="rId24"/>
    <p:sldId id="288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204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680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7109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279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606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1891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8146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295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8590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9755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9484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274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B2FD49-C131-4B9F-933D-1CB73E31C498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9BF0A2-A741-40C9-B763-7E87FD267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567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Pessoa sentada na mesa&#10;&#10;O conteúdo gerado por IA pode estar incorreto.">
            <a:extLst>
              <a:ext uri="{FF2B5EF4-FFF2-40B4-BE49-F238E27FC236}">
                <a16:creationId xmlns:a16="http://schemas.microsoft.com/office/drawing/2014/main" id="{ECA20CCE-01AD-D1FD-2F07-1D5F535B7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2"/>
          <a:stretch>
            <a:fillRect/>
          </a:stretch>
        </p:blipFill>
        <p:spPr>
          <a:xfrm>
            <a:off x="20" y="10"/>
            <a:ext cx="9143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9144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42CB33D-64CF-5CA1-41BA-7456A2A1F388}"/>
              </a:ext>
            </a:extLst>
          </p:cNvPr>
          <p:cNvSpPr/>
          <p:nvPr/>
        </p:nvSpPr>
        <p:spPr>
          <a:xfrm>
            <a:off x="442167" y="5746071"/>
            <a:ext cx="5261624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O </a:t>
            </a:r>
            <a:r>
              <a:rPr lang="en-US" sz="44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discípulo</a:t>
            </a:r>
            <a:r>
              <a:rPr lang="en-US" sz="4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e a </a:t>
            </a:r>
            <a:r>
              <a:rPr lang="en-US" sz="44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oração</a:t>
            </a:r>
            <a:endParaRPr lang="en-US" sz="4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0052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49E81626-7262-6BF2-BC4B-96F08FF731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07F7C61-CD7A-1509-4CD2-58E2E787E3DB}"/>
              </a:ext>
            </a:extLst>
          </p:cNvPr>
          <p:cNvSpPr txBox="1"/>
          <p:nvPr/>
        </p:nvSpPr>
        <p:spPr>
          <a:xfrm>
            <a:off x="526025" y="284799"/>
            <a:ext cx="8091949" cy="5521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Certo dia, Jesus estava orando em determinado lugar. Quando terminou, um de seus discípulos lhe disse: “Senhor, ensine-nos a orar, como João ensinou aos discípulos dele”.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444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0AC8F8-DD80-7FBE-7E9F-705BB74DB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AEAA038-2B60-E6D6-85C1-DE40A8CA9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986D39C0-F7CB-2470-1265-D65C54CF917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DA24D2E-5732-49C1-DC38-456F15943E88}"/>
              </a:ext>
            </a:extLst>
          </p:cNvPr>
          <p:cNvSpPr txBox="1"/>
          <p:nvPr/>
        </p:nvSpPr>
        <p:spPr>
          <a:xfrm>
            <a:off x="526025" y="284799"/>
            <a:ext cx="8091949" cy="5752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Jesus disse: “Orem da seguinte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forma: “Pai, santificado seja o teu nome. Venha o teu reino.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Dá-nos hoje o pão para este dia, 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 perdoa nossos pecados, assim como perdoamos aqueles que pecam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37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C093CE-B6BD-AD1E-E699-E6EC7BDF3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E12CEF7-E595-5F73-3DE1-F812AB02A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413DFB42-5F95-2F79-942C-958816EFAC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348301A-0166-F14C-3C28-FFAEACC2ECA2}"/>
              </a:ext>
            </a:extLst>
          </p:cNvPr>
          <p:cNvSpPr txBox="1"/>
          <p:nvPr/>
        </p:nvSpPr>
        <p:spPr>
          <a:xfrm>
            <a:off x="526025" y="284799"/>
            <a:ext cx="8091949" cy="5598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contra nós. E não nos deixes cair em</a:t>
            </a:r>
            <a:r>
              <a:rPr lang="pt-BR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tentação”. 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 ele prosseguiu: “Suponha que você fosse à casa de um amigo à meia-noite para pedir três pães, dizendo: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44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CC6801-7360-FBAD-EA6E-91921E91A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051FD4A-16EE-4BC5-F38A-43C8213DB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ECFA3B8B-0293-5B34-210C-0EB64CB8FF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5EE41AC-F48B-D3BE-CD82-FC024D446987}"/>
              </a:ext>
            </a:extLst>
          </p:cNvPr>
          <p:cNvSpPr txBox="1"/>
          <p:nvPr/>
        </p:nvSpPr>
        <p:spPr>
          <a:xfrm>
            <a:off x="526025" y="284799"/>
            <a:ext cx="8091949" cy="5598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‘Um amigo meu acaba de chegar para me visitar e não tenho nada para</a:t>
            </a:r>
            <a:r>
              <a:rPr lang="pt-BR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lhe oferecer’, 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 ele respondesse lá de dentro: ‘Não me perturbe. A porta já está trancada, e minha família e eu já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531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71609A-8438-0795-85A2-4372153BB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47F8B03-15D7-8310-E328-9F4D46C4B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0AABA2C2-E31F-7B4E-5638-5CAB25BA3F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4F73009-47CE-FE23-3691-A69C0C2C77A3}"/>
              </a:ext>
            </a:extLst>
          </p:cNvPr>
          <p:cNvSpPr txBox="1"/>
          <p:nvPr/>
        </p:nvSpPr>
        <p:spPr>
          <a:xfrm>
            <a:off x="526025" y="284799"/>
            <a:ext cx="8091949" cy="5675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estamos deitados. Não posso ajudá-lo’. 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Eu lhes digo que, embora ele não o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faça por amizade, se você continuar a bater à porta, ele se levantará e lhe dará o que precisa por causa da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822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74D47C-5978-1DFC-B6FA-3E79C84C7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8B4FCC-2DFD-B87E-9C74-E026AC16B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B133DEAC-D0EA-7FCA-5172-1370A58940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BB7F4C2-D28A-9B9B-9F0F-48665CAAADF0}"/>
              </a:ext>
            </a:extLst>
          </p:cNvPr>
          <p:cNvSpPr txBox="1"/>
          <p:nvPr/>
        </p:nvSpPr>
        <p:spPr>
          <a:xfrm>
            <a:off x="526025" y="284799"/>
            <a:ext cx="8091949" cy="5675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sua insistência. 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“Portanto eu lhes digo: peçam, e receberão. Procurem, e encontrarão.</a:t>
            </a:r>
            <a:r>
              <a:rPr lang="pt-BR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Batam, e a porta lhes será aberta. 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Pois todos que pedem, recebem.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95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8065FF-3CE8-F42B-D3AD-ADCBC4AB4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3B562A-3A8F-139C-F6DA-7FC56961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B5F2FD95-713E-488F-F138-75B67BC564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6E16EF6-DB27-259A-765D-3A71FFE31027}"/>
              </a:ext>
            </a:extLst>
          </p:cNvPr>
          <p:cNvSpPr txBox="1"/>
          <p:nvPr/>
        </p:nvSpPr>
        <p:spPr>
          <a:xfrm>
            <a:off x="526025" y="284799"/>
            <a:ext cx="8091949" cy="5598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Todos que procuram, encontram. E, para todos que batem, a porta é aberta.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“Vocês que são pais, respondam: Se seu filho lhe pedir um peixe, você lhe</a:t>
            </a:r>
            <a:r>
              <a:rPr lang="pt-BR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dará uma cobra? 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084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A6B418-8783-347D-9ABA-798C2292B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E3C5C6-FA94-340D-16A9-2389F7F8D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F418C24C-C022-B108-216A-548896974B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48B106B-5EF5-8C91-5EDB-7D53E090D1A7}"/>
              </a:ext>
            </a:extLst>
          </p:cNvPr>
          <p:cNvSpPr txBox="1"/>
          <p:nvPr/>
        </p:nvSpPr>
        <p:spPr>
          <a:xfrm>
            <a:off x="526025" y="284799"/>
            <a:ext cx="8091949" cy="4752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seu Pai no céu dará o Espírito Santo aos que lhe pedirem!”.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Ou, se lhe pedir um ovo, você lhe dará um escorpião? 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x-none" sz="40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Portanto, se vocês que são</a:t>
            </a:r>
            <a:endParaRPr lang="pt-BR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741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BA2E4E-7901-90B7-7224-0127AE9DF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6BE26B1-2CF7-4999-38BA-5C012C6FC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8DCBBA33-FE18-0D6B-8DE9-6A80383478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8D508D9-3E9B-B060-A07E-257CA4D298D7}"/>
              </a:ext>
            </a:extLst>
          </p:cNvPr>
          <p:cNvSpPr txBox="1"/>
          <p:nvPr/>
        </p:nvSpPr>
        <p:spPr>
          <a:xfrm>
            <a:off x="526025" y="284799"/>
            <a:ext cx="8091949" cy="3751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x-none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pecadores sabem como dar bons </a:t>
            </a:r>
            <a:r>
              <a:rPr lang="x-none" sz="40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presentes a seus filhos, quanto mais</a:t>
            </a:r>
            <a:endParaRPr lang="pt-BR" sz="40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BR" sz="40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seu Pai no céu dará o Espírito Santo aos que lhe pedirem!</a:t>
            </a:r>
          </a:p>
        </p:txBody>
      </p:sp>
    </p:spTree>
    <p:extLst>
      <p:ext uri="{BB962C8B-B14F-4D97-AF65-F5344CB8AC3E}">
        <p14:creationId xmlns:p14="http://schemas.microsoft.com/office/powerpoint/2010/main" val="344835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1D94C05-2C85-E95E-7E8D-5F92E22DF1E6}"/>
              </a:ext>
            </a:extLst>
          </p:cNvPr>
          <p:cNvSpPr txBox="1"/>
          <p:nvPr/>
        </p:nvSpPr>
        <p:spPr>
          <a:xfrm>
            <a:off x="223684" y="197346"/>
            <a:ext cx="8696632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 partir de Lucas 9:51 (“E aconteceu que, completando-se os dias para a sua assunção, manifestou o firme propósito de ir a Jerusalém.”), inicia-se o que os estudiosos frequentemente chamam de "Narrativa da Viagem" ou "Jornada para Jerusalém" (aproximadamente de Lucas 9:51 até Lucas 19:27 ou 19:44, dependendo da divisão). E uma grande parte do material contido nesta longa seção é dedicada a ensinamentos sobre o discipulado: o que significa seguir Jesus, os custos, as exigências, as recompensas e a natureza da vida no Reino de Deus.</a:t>
            </a:r>
          </a:p>
          <a:p>
            <a:r>
              <a:rPr lang="pt-BR" dirty="0"/>
              <a:t>Lucas organiza o texto assim por algumas razões:</a:t>
            </a:r>
          </a:p>
          <a:p>
            <a:pPr marL="342900" indent="-342900">
              <a:buAutoNum type="alphaLcParenR"/>
            </a:pPr>
            <a:r>
              <a:rPr lang="pt-BR" b="1" dirty="0"/>
              <a:t>Instrução Intensiva: </a:t>
            </a:r>
            <a:r>
              <a:rPr lang="pt-BR" dirty="0"/>
              <a:t>A viagem para Jerusalém, o local de seu sofrimento, morte e ressurreição, torna-se o cenário para Jesus instruir intensivamente seus seguidores. Sabendo o que o espera, Ele os prepara para o futuro, para a vida sem Sua presença física e para a missão que terão.</a:t>
            </a:r>
          </a:p>
          <a:p>
            <a:pPr marL="342900" indent="-342900">
              <a:buAutoNum type="alphaLcParenR"/>
            </a:pPr>
            <a:r>
              <a:rPr lang="pt-BR" b="1" dirty="0"/>
              <a:t>O Caminho do Discípulo: </a:t>
            </a:r>
            <a:r>
              <a:rPr lang="pt-BR" dirty="0"/>
              <a:t>A própria jornada física para Jerusalém serve como uma metáfora para o caminho do discípulo. Seguir Jesus envolve um movimento, uma decisão, um compromisso que tem um destino (simbolizado por Jerusalém, mas, em última instância, o Reino de Deus). Essa ideia é reforçada pelo fato de que uma grande porção do material nesta seção é </a:t>
            </a:r>
            <a:r>
              <a:rPr lang="pt-BR" u="sng" dirty="0"/>
              <a:t>exclusiva de Lucas</a:t>
            </a:r>
            <a:r>
              <a:rPr lang="pt-BR" dirty="0"/>
              <a:t>: as parábolas famosas do Bom Samaritano, do Filho Pródigo, do Rico e Lázaro, do Fariseu e o Publicano, além de ensinamentos diretos sobre temas como: O custo do discipulado (</a:t>
            </a:r>
            <a:r>
              <a:rPr lang="pt-BR" dirty="0" err="1"/>
              <a:t>Lc</a:t>
            </a:r>
            <a:r>
              <a:rPr lang="pt-BR" dirty="0"/>
              <a:t> 9:57-62; 14:25-35); a Oração (</a:t>
            </a:r>
            <a:r>
              <a:rPr lang="pt-BR" dirty="0" err="1"/>
              <a:t>Lc</a:t>
            </a:r>
            <a:r>
              <a:rPr lang="pt-BR" dirty="0"/>
              <a:t> 11:1-13; 18:1-14); Humildade e serviço (</a:t>
            </a:r>
            <a:r>
              <a:rPr lang="pt-BR" dirty="0" err="1"/>
              <a:t>Lc</a:t>
            </a:r>
            <a:r>
              <a:rPr lang="pt-BR" dirty="0"/>
              <a:t> 14:7-14); O uso correto das riquezas (</a:t>
            </a:r>
            <a:r>
              <a:rPr lang="pt-BR" dirty="0" err="1"/>
              <a:t>Lc</a:t>
            </a:r>
            <a:r>
              <a:rPr lang="pt-BR" dirty="0"/>
              <a:t> 12:13-34; 16:1-13, 19-31); A urgência do arrependimento e da fé (</a:t>
            </a:r>
            <a:r>
              <a:rPr lang="pt-BR" dirty="0" err="1"/>
              <a:t>Lc</a:t>
            </a:r>
            <a:r>
              <a:rPr lang="pt-BR" dirty="0"/>
              <a:t> 13:1-9); a alegria de Deus pela recuperação do perdido (</a:t>
            </a:r>
            <a:r>
              <a:rPr lang="pt-BR" dirty="0" err="1"/>
              <a:t>Lc</a:t>
            </a:r>
            <a:r>
              <a:rPr lang="pt-BR" dirty="0"/>
              <a:t> 15); lições sobre o Perdão (</a:t>
            </a:r>
            <a:r>
              <a:rPr lang="pt-BR" dirty="0" err="1"/>
              <a:t>Lc</a:t>
            </a:r>
            <a:r>
              <a:rPr lang="pt-BR" dirty="0"/>
              <a:t> 17:3-4) etc.</a:t>
            </a:r>
          </a:p>
        </p:txBody>
      </p:sp>
    </p:spTree>
    <p:extLst>
      <p:ext uri="{BB962C8B-B14F-4D97-AF65-F5344CB8AC3E}">
        <p14:creationId xmlns:p14="http://schemas.microsoft.com/office/powerpoint/2010/main" val="3058712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2A2D5-0B1B-894D-5EA4-FF98555C2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35005C1-F739-0A51-6EF9-FA001A1AC1DA}"/>
              </a:ext>
            </a:extLst>
          </p:cNvPr>
          <p:cNvSpPr txBox="1"/>
          <p:nvPr/>
        </p:nvSpPr>
        <p:spPr>
          <a:xfrm>
            <a:off x="299884" y="344129"/>
            <a:ext cx="869663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 startAt="4"/>
            </a:pPr>
            <a:r>
              <a:rPr lang="pt-BR" b="1" dirty="0"/>
              <a:t>d) Preparação para a Igreja Primitiva: </a:t>
            </a:r>
            <a:r>
              <a:rPr lang="pt-BR" dirty="0"/>
              <a:t>Lucas, que também escreveu Atos dos Apóstolos, estava interessado em mostrar como os ensinamentos de Jesus formaram a base para a vida e a missão da igreja primitiva. Os ensinamentos sobre o discipulado durante esta viagem fornecem o "manual" para a comunidade de fé.</a:t>
            </a:r>
          </a:p>
          <a:p>
            <a:pPr marL="342900" indent="-342900">
              <a:buFont typeface="+mj-lt"/>
              <a:buAutoNum type="alphaLcParenR" startAt="4"/>
            </a:pPr>
            <a:r>
              <a:rPr lang="pt-BR" b="1" dirty="0"/>
              <a:t>e) Confronto e Decisão: </a:t>
            </a:r>
            <a:r>
              <a:rPr lang="pt-BR" dirty="0"/>
              <a:t>A viagem a Jerusalém é também uma viagem em direção ao confronto final com as autoridades religiosas e políticas. Os ensinamentos sobre o discipulado destacam a necessidade de uma decisão clara por parte daqueles que desejam seguir Jesus, mesmo diante da oposição.</a:t>
            </a:r>
          </a:p>
          <a:p>
            <a:pPr marL="342900" indent="-342900">
              <a:buFont typeface="+mj-lt"/>
              <a:buAutoNum type="alphaLcParenR" startAt="4"/>
            </a:pPr>
            <a:endParaRPr lang="pt-BR" dirty="0"/>
          </a:p>
          <a:p>
            <a:r>
              <a:rPr lang="pt-BR" dirty="0"/>
              <a:t>Nesta sessão, Jesus ensina sobre a vida de oração do discípulo, como vemos nos versículos iniciais do capítulo onze: “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Certo dia, Jesus estava orando em determinado lugar. Quando terminou, um de seus discípulos lhe disse: “Senhor, ensine-nos a orar, como João ensinou aos discípulos dele”. Jesus disse: “Orem da seguinte forma:...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1624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B5F8FB9-93B9-4832-A062-85E1B6A5A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Pessoa sentada na mesa&#10;&#10;O conteúdo gerado por IA pode estar incorreto.">
            <a:extLst>
              <a:ext uri="{FF2B5EF4-FFF2-40B4-BE49-F238E27FC236}">
                <a16:creationId xmlns:a16="http://schemas.microsoft.com/office/drawing/2014/main" id="{B184BE62-CBAC-B328-89DC-26B44BDD1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7" r="-1" b="-1"/>
          <a:stretch>
            <a:fillRect/>
          </a:stretch>
        </p:blipFill>
        <p:spPr>
          <a:xfrm>
            <a:off x="1252105" y="10"/>
            <a:ext cx="7891895" cy="6857990"/>
          </a:xfrm>
          <a:custGeom>
            <a:avLst/>
            <a:gdLst/>
            <a:ahLst/>
            <a:cxnLst/>
            <a:rect l="l" t="t" r="r" b="b"/>
            <a:pathLst>
              <a:path w="10522527" h="6858000">
                <a:moveTo>
                  <a:pt x="2882142" y="0"/>
                </a:moveTo>
                <a:lnTo>
                  <a:pt x="10522527" y="0"/>
                </a:lnTo>
                <a:lnTo>
                  <a:pt x="10522527" y="6858000"/>
                </a:lnTo>
                <a:lnTo>
                  <a:pt x="80697" y="6858000"/>
                </a:lnTo>
                <a:lnTo>
                  <a:pt x="37339" y="6516785"/>
                </a:lnTo>
                <a:cubicBezTo>
                  <a:pt x="12648" y="6273664"/>
                  <a:pt x="0" y="6026982"/>
                  <a:pt x="0" y="5777347"/>
                </a:cubicBezTo>
                <a:cubicBezTo>
                  <a:pt x="0" y="3530630"/>
                  <a:pt x="1024495" y="1523197"/>
                  <a:pt x="2631803" y="196728"/>
                </a:cubicBezTo>
                <a:close/>
              </a:path>
            </a:pathLst>
          </a:custGeom>
        </p:spPr>
      </p:pic>
      <p:sp>
        <p:nvSpPr>
          <p:cNvPr id="10" name="Arc 9">
            <a:extLst>
              <a:ext uri="{FF2B5EF4-FFF2-40B4-BE49-F238E27FC236}">
                <a16:creationId xmlns:a16="http://schemas.microsoft.com/office/drawing/2014/main" id="{F37E8EB2-7BE0-4F3D-921C-F4E9C2C14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77AE46B-A945-4A7E-9911-903176079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050C2F7-B031-E43A-9200-623EE8BCB40C}"/>
              </a:ext>
            </a:extLst>
          </p:cNvPr>
          <p:cNvSpPr/>
          <p:nvPr/>
        </p:nvSpPr>
        <p:spPr>
          <a:xfrm>
            <a:off x="4789541" y="843677"/>
            <a:ext cx="359650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Um modelo de oração</a:t>
            </a:r>
          </a:p>
        </p:txBody>
      </p:sp>
    </p:spTree>
    <p:extLst>
      <p:ext uri="{BB962C8B-B14F-4D97-AF65-F5344CB8AC3E}">
        <p14:creationId xmlns:p14="http://schemas.microsoft.com/office/powerpoint/2010/main" val="1761860621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441947-08F0-4634-B1A8-0D6F7F49F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33AAD46-A4D1-6F28-A59F-7BEE107E3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DF9EDA9A-9382-C696-B059-4F6A04C3E4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6EF6A5C7-7214-DCE1-E4E3-52C74209BF96}"/>
              </a:ext>
            </a:extLst>
          </p:cNvPr>
          <p:cNvSpPr txBox="1"/>
          <p:nvPr/>
        </p:nvSpPr>
        <p:spPr>
          <a:xfrm>
            <a:off x="2116108" y="920621"/>
            <a:ext cx="491178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Certo dia, Jesus estava orando em determinado lugar. Quando terminou, um de seus discípulos lhe disse: “Senhor, ensine-nos a orar, como João ensinou aos discípulos dele”.</a:t>
            </a:r>
          </a:p>
          <a:p>
            <a:pPr marR="450" algn="l" rtl="0"/>
            <a:r>
              <a:rPr lang="pt-BR" sz="32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Jesus disse: “Orem da seguinte forma:...</a:t>
            </a:r>
            <a:endParaRPr lang="pt-BR" sz="3200" b="1" i="1" dirty="0"/>
          </a:p>
        </p:txBody>
      </p:sp>
    </p:spTree>
    <p:extLst>
      <p:ext uri="{BB962C8B-B14F-4D97-AF65-F5344CB8AC3E}">
        <p14:creationId xmlns:p14="http://schemas.microsoft.com/office/powerpoint/2010/main" val="2371759207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20486-49E2-4224-AC8B-06950F93C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89F0915-78AD-EFB9-E165-7EBE9B74FF11}"/>
              </a:ext>
            </a:extLst>
          </p:cNvPr>
          <p:cNvSpPr txBox="1"/>
          <p:nvPr/>
        </p:nvSpPr>
        <p:spPr>
          <a:xfrm>
            <a:off x="496529" y="415936"/>
            <a:ext cx="805753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 primeira coisa a ser destacada, como já foi dito, é que aqui em Lucas o ensino da oração é decorrente do pedido de um discípulo de Jesus que observava a vida de oração de Jesus (os evangelhos nos ensinam a grande frequência que Jesus orava: </a:t>
            </a:r>
          </a:p>
          <a:p>
            <a:r>
              <a:rPr lang="pt-BR" b="1" dirty="0"/>
              <a:t>Mc 1:35</a:t>
            </a:r>
            <a:r>
              <a:rPr lang="pt-BR" dirty="0"/>
              <a:t>  No dia seguinte, antes do amanhecer, Jesus se levantou e foi a um lugar isolado para orar.  </a:t>
            </a:r>
          </a:p>
          <a:p>
            <a:r>
              <a:rPr lang="pt-BR" b="1" dirty="0" err="1"/>
              <a:t>Lc</a:t>
            </a:r>
            <a:r>
              <a:rPr lang="pt-BR" b="1" dirty="0"/>
              <a:t> 5:16 </a:t>
            </a:r>
            <a:r>
              <a:rPr lang="pt-BR" dirty="0"/>
              <a:t>Ele, porém, se retirava para lugares isolados, a fim de orar. </a:t>
            </a:r>
          </a:p>
          <a:p>
            <a:r>
              <a:rPr lang="pt-BR" b="1" dirty="0" err="1"/>
              <a:t>Lc</a:t>
            </a:r>
            <a:r>
              <a:rPr lang="pt-BR" b="1" dirty="0"/>
              <a:t> 6:12 </a:t>
            </a:r>
            <a:r>
              <a:rPr lang="pt-BR" dirty="0"/>
              <a:t> Certo dia, pouco depois, Jesus subiu a um monte para orar e passou a noite orando a Deus.  </a:t>
            </a:r>
          </a:p>
          <a:p>
            <a:r>
              <a:rPr lang="pt-BR" b="1" dirty="0" err="1"/>
              <a:t>Lc</a:t>
            </a:r>
            <a:r>
              <a:rPr lang="pt-BR" b="1" dirty="0"/>
              <a:t> 9:18  </a:t>
            </a:r>
            <a:r>
              <a:rPr lang="pt-BR" dirty="0"/>
              <a:t>Certo dia, Jesus orava em particular, acompanhado apenas dos discípulos. Ele lhes perguntou: “Quem as multidões dizem que eu sou?”. </a:t>
            </a:r>
          </a:p>
          <a:p>
            <a:r>
              <a:rPr lang="pt-BR" b="1" dirty="0" err="1"/>
              <a:t>Lc</a:t>
            </a:r>
            <a:r>
              <a:rPr lang="pt-BR" b="1" dirty="0"/>
              <a:t> 9:28</a:t>
            </a:r>
            <a:r>
              <a:rPr lang="pt-BR" dirty="0"/>
              <a:t>  Cerca de oito dias depois, Jesus levou consigo Pedro, João e Tiago a um monte para orar.  </a:t>
            </a:r>
          </a:p>
          <a:p>
            <a:r>
              <a:rPr lang="pt-BR" b="1" dirty="0" err="1"/>
              <a:t>Mt</a:t>
            </a:r>
            <a:r>
              <a:rPr lang="pt-BR" b="1" dirty="0"/>
              <a:t> 14:23 </a:t>
            </a:r>
            <a:r>
              <a:rPr lang="pt-BR" dirty="0"/>
              <a:t>Depois de mandá-las para casa, Jesus subiu sozinho ao monte a fim de orar. Quando anoiteceu, ele ainda estava ali, sozinho.  </a:t>
            </a:r>
          </a:p>
          <a:p>
            <a:r>
              <a:rPr lang="pt-BR" b="1" dirty="0" err="1"/>
              <a:t>Lc</a:t>
            </a:r>
            <a:r>
              <a:rPr lang="pt-BR" b="1" dirty="0"/>
              <a:t> 22:39-44 </a:t>
            </a:r>
            <a:r>
              <a:rPr lang="pt-BR" dirty="0"/>
              <a:t> 39  Então, acompanhado de seus discípulos, Jesus foi, como de costume, ao monte das Oliveiras.  40 Ao chegar, disse: “Orem para que vocês não cedam à tentação”. 41 Afastou-se a uma distância como de um arremesso de pedra, ajoelhou-se e orou:  42 “Pai, se queres, afasta de mim este cálice. Contudo, que seja feita a tua vontade, e não a minha”.  43 Então apareceu um anjo do céu, que o fortalecia.  44 Ele orou com ainda mais fervor, e sua angústia era tanta que seu suor caía na terra como gotas de sangue. </a:t>
            </a:r>
          </a:p>
        </p:txBody>
      </p:sp>
    </p:spTree>
    <p:extLst>
      <p:ext uri="{BB962C8B-B14F-4D97-AF65-F5344CB8AC3E}">
        <p14:creationId xmlns:p14="http://schemas.microsoft.com/office/powerpoint/2010/main" val="2013206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0E37D-903B-41DE-8BA5-004A55AF2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31A22C9-2BAE-5500-DCDF-EC7B1309B3CB}"/>
              </a:ext>
            </a:extLst>
          </p:cNvPr>
          <p:cNvSpPr txBox="1"/>
          <p:nvPr/>
        </p:nvSpPr>
        <p:spPr>
          <a:xfrm>
            <a:off x="496529" y="415936"/>
            <a:ext cx="805753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pt-BR" dirty="0"/>
              <a:t>A segunda observação, e o contexto de Mateus deixa claro, é que o ensino da oração não deveria servir como uma reza ou repetição vazia, como uma fórmula mágica (</a:t>
            </a:r>
            <a:r>
              <a:rPr lang="pt-BR" b="1" dirty="0" err="1"/>
              <a:t>Mt</a:t>
            </a:r>
            <a:r>
              <a:rPr lang="pt-BR" b="1" dirty="0"/>
              <a:t> 6:7 </a:t>
            </a:r>
            <a:r>
              <a:rPr lang="pt-BR" dirty="0"/>
              <a:t>“Ao orar, não repitam frases vazias sem parar, como fazem os gentios. Eles acham que, se repetirem as palavras várias vezes, suas orações serão respondidas). </a:t>
            </a:r>
          </a:p>
          <a:p>
            <a:pPr marR="0" algn="l" rtl="0"/>
            <a:r>
              <a:rPr lang="pt-BR" dirty="0"/>
              <a:t>O ponto de Jesus aqui </a:t>
            </a:r>
            <a:r>
              <a:rPr lang="pt-BR" u="sng" dirty="0"/>
              <a:t>não é</a:t>
            </a:r>
            <a:r>
              <a:rPr lang="pt-BR" dirty="0"/>
              <a:t> que não se podia repetir uma oração litúrgica, como um salmo ou mesmo o Pai Nosso, mas sim um falar vazio, mecânico, como um balbuciar sem sentido ou </a:t>
            </a:r>
            <a:r>
              <a:rPr lang="pt-BR" u="sng" dirty="0"/>
              <a:t>sem o coração envolvido</a:t>
            </a:r>
            <a:r>
              <a:rPr lang="pt-BR" dirty="0"/>
              <a:t>. É a ideia de multiplicar palavras sem pensar, </a:t>
            </a:r>
            <a:r>
              <a:rPr lang="pt-BR" u="sng" dirty="0"/>
              <a:t>achando que a quantidade de palavras impressiona a Deus</a:t>
            </a:r>
            <a:r>
              <a:rPr lang="pt-BR" dirty="0"/>
              <a:t>. A eficácia da oração não está no volume de palavras, mas </a:t>
            </a:r>
            <a:r>
              <a:rPr lang="pt-BR" u="sng" dirty="0"/>
              <a:t>na sinceridade do coração e na fé em um Deus que é Pai e conhece nossas necessidades </a:t>
            </a:r>
            <a:r>
              <a:rPr lang="pt-BR" dirty="0"/>
              <a:t>(Mateus 6:8).</a:t>
            </a:r>
          </a:p>
          <a:p>
            <a:pPr marR="0" algn="l" rtl="0"/>
            <a:endParaRPr lang="pt-BR" dirty="0"/>
          </a:p>
          <a:p>
            <a:pPr marR="0" algn="l" rtl="0"/>
            <a:r>
              <a:rPr lang="pt-BR" dirty="0"/>
              <a:t>Em resposta ao pedido do discípulo, o Senhor ensina o que conhecemos como o “Pai Nosso”.</a:t>
            </a:r>
          </a:p>
          <a:p>
            <a:pPr marR="450" algn="l" rtl="0"/>
            <a:endParaRPr lang="pt-BR" sz="1800" b="1" i="0" u="none" strike="noStrike" baseline="0" dirty="0">
              <a:solidFill>
                <a:srgbClr val="417CBE"/>
              </a:solidFill>
              <a:latin typeface="Segoe UI" panose="020B0502040204020203" pitchFamily="34" charset="0"/>
            </a:endParaRPr>
          </a:p>
          <a:p>
            <a:pPr marR="450"/>
            <a:r>
              <a:rPr lang="pt-BR" dirty="0"/>
              <a:t>Os Evangelhos indicam que Jesus ensinou esta oração em pelo menos duas ocasiões distintas, com pequenas variações e em contextos diferentes.</a:t>
            </a:r>
          </a:p>
          <a:p>
            <a:pPr marR="450" algn="l" rtl="0"/>
            <a:endParaRPr lang="pt-BR" sz="1800" b="1" i="0" u="none" strike="noStrike" baseline="0" dirty="0">
              <a:solidFill>
                <a:srgbClr val="417CBE"/>
              </a:solidFill>
              <a:latin typeface="Segoe UI" panose="020B0502040204020203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6690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16D2D05-459B-534C-3804-7BAF78318B03}"/>
              </a:ext>
            </a:extLst>
          </p:cNvPr>
          <p:cNvSpPr txBox="1"/>
          <p:nvPr/>
        </p:nvSpPr>
        <p:spPr>
          <a:xfrm>
            <a:off x="496529" y="415936"/>
            <a:ext cx="805753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a) Evangelho de Mateus (</a:t>
            </a:r>
            <a:r>
              <a:rPr lang="pt-BR" b="1" dirty="0" err="1"/>
              <a:t>Mt</a:t>
            </a:r>
            <a:r>
              <a:rPr lang="pt-BR" b="1" dirty="0"/>
              <a:t> 6:9-13): </a:t>
            </a:r>
            <a:r>
              <a:rPr lang="pt-BR" dirty="0"/>
              <a:t>Jesus ensina o Pai Nosso durante o Sermão da Montanha, um discurso mais amplo para uma multidão de discípulos e seguidores. Ele o apresenta como um modelo de como orar, em contraste com as orações repetitivas e ostentosas que Ele critica. Esta versão é um pouco mais longa e inclui a doxologia final: "porque teu é o Reino, o poder e a glória para sempre. Amém".</a:t>
            </a:r>
          </a:p>
          <a:p>
            <a:r>
              <a:rPr lang="pt-BR" b="1" dirty="0"/>
              <a:t>b) Evangelho de Lucas (</a:t>
            </a:r>
            <a:r>
              <a:rPr lang="pt-BR" b="1" dirty="0" err="1"/>
              <a:t>Lc</a:t>
            </a:r>
            <a:r>
              <a:rPr lang="pt-BR" b="1" dirty="0"/>
              <a:t> 11:1-4): </a:t>
            </a:r>
            <a:r>
              <a:rPr lang="pt-BR" dirty="0"/>
              <a:t>Aqui, Jesus ensina o Pai Nosso em resposta a um pedido específico de um de seus discípulos: "Senhor, ensina-nos a orar, como também João ensinou aos seus discípulos". Isso ocorre após Jesus ter estado em oração em certo lugar. A versão de Lucas é mais resumida. </a:t>
            </a:r>
          </a:p>
          <a:p>
            <a:r>
              <a:rPr lang="pt-BR" dirty="0"/>
              <a:t>OBS: O Sermão da Montanha (Mateus) é um evento público e de ensinamento geral, enquanto o pedido em Lucas é mais íntimo e específico, vindo de um discípulo após observar Jesus orando. É comum que um mestre repita ensinamentos importantes em diferentes contextos e para diferentes públicos.</a:t>
            </a:r>
          </a:p>
          <a:p>
            <a:endParaRPr lang="pt-BR" dirty="0"/>
          </a:p>
          <a:p>
            <a:r>
              <a:rPr lang="pt-BR" dirty="0"/>
              <a:t>Comparando com a versão de Mateus, podemos trazer grandes lições para a nossa vida prática e desfazer alguns mal-entendidos sobre a oração:</a:t>
            </a:r>
            <a:endParaRPr lang="pt-BR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3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9F2AB-8D67-5D99-437D-BC59DD298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AD185FE-4EA2-FDBF-BBAB-E3FEDC050C22}"/>
              </a:ext>
            </a:extLst>
          </p:cNvPr>
          <p:cNvSpPr txBox="1"/>
          <p:nvPr/>
        </p:nvSpPr>
        <p:spPr>
          <a:xfrm>
            <a:off x="496529" y="415936"/>
            <a:ext cx="805753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Oração Exige Eloquência ou Técnica Sofisticada: é uma oração simples.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Sentimentos São o Principal Motor da Oração:</a:t>
            </a:r>
            <a:r>
              <a:rPr lang="pt-BR" b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reconhecer a dependência de Deus para prover nossas necessidades ou nos perdoar independe de sentimentos.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 necessário Conhecimento Teológico para a Oração: Jesus ensina que a oração é relacional, no nível mais íntimo: “Pai”.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Por fim, ter m</a:t>
            </a:r>
            <a:r>
              <a:rPr lang="pt-BR" sz="1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edo de Errar ou Ser Julgado por Deus ao orar: as parábolas que </a:t>
            </a:r>
            <a:r>
              <a:rPr lang="pt-BR" b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ilustram o ensino mostram que Deus valoriza a persistência e a confiança no seu caráter amoroso de Pai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800" b="1" kern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b="1" kern="0" dirty="0">
              <a:solidFill>
                <a:srgbClr val="00000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1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que, portanto nos ensina o modelo de oração ensinado por Jesus?</a:t>
            </a:r>
            <a:endParaRPr lang="pt-BR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659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6DF411-C76F-B07C-521E-8D5C2F7E7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D47CC3B-431C-A7A2-FA81-44797362F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1139A5A3-A840-E3C6-C5D5-8D68F6B45B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0D2F3047-B656-A6CC-EBD9-0FA19F5935B3}"/>
              </a:ext>
            </a:extLst>
          </p:cNvPr>
          <p:cNvSpPr txBox="1"/>
          <p:nvPr/>
        </p:nvSpPr>
        <p:spPr>
          <a:xfrm>
            <a:off x="2116108" y="920621"/>
            <a:ext cx="491178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“Pai, santificado seja o teu nome. Venha o teu reino.</a:t>
            </a:r>
          </a:p>
          <a:p>
            <a:r>
              <a:rPr lang="pt-BR" sz="32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Dá-nos hoje o pão para este dia, e perdoa nossos pecados, assim como perdoamos aqueles que pecam contra nós. E não nos deixes cair em tentação”. </a:t>
            </a:r>
            <a:endParaRPr lang="pt-BR" sz="3200" b="1" i="1" dirty="0"/>
          </a:p>
        </p:txBody>
      </p:sp>
    </p:spTree>
    <p:extLst>
      <p:ext uri="{BB962C8B-B14F-4D97-AF65-F5344CB8AC3E}">
        <p14:creationId xmlns:p14="http://schemas.microsoft.com/office/powerpoint/2010/main" val="333900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795E1-3222-A4B1-02CD-5D2AA9C9B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CA6813E-38EB-98E2-66DE-EA47604F6D74}"/>
              </a:ext>
            </a:extLst>
          </p:cNvPr>
          <p:cNvSpPr txBox="1"/>
          <p:nvPr/>
        </p:nvSpPr>
        <p:spPr>
          <a:xfrm>
            <a:off x="543232" y="156854"/>
            <a:ext cx="8057536" cy="654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"Pai..."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(ou "Pai nosso que estás nos céus..."): Comece reconhecendo a quem você está se dirigindo. Medite sobre o que significa Deus ser seu Pai (a crise humana do termo “Pai”). Deus é o modelo de paternidade e não o seu pai terreno!</a:t>
            </a: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t-BR" sz="1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Atributos Divinos que Contrapõem Experiências Paternas Negativas:</a:t>
            </a:r>
            <a:endParaRPr lang="pt-BR" sz="14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t-BR" sz="1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Amor Incondicional e Constante:</a:t>
            </a:r>
            <a:r>
              <a:rPr lang="pt-BR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(Romanos 8:38-39; 1 João 4:8, 16). Diferente de um amor humano que pode falhar, ser condicional ou abusivo.</a:t>
            </a:r>
            <a:endParaRPr lang="pt-BR" sz="14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t-BR" sz="1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Fidelidade e Presença:</a:t>
            </a:r>
            <a:r>
              <a:rPr lang="pt-BR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(Hebreus 13:5 - "Nunca te deixarei, jamais te abandonarei"; Salmo 27:10 - "Porque, se meu pai e minha mãe me desampararem, o SENHOR me acolherá.") Contrapõe o abandono ou negligência.</a:t>
            </a:r>
            <a:endParaRPr lang="pt-BR" sz="14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t-BR" sz="1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Justiça e Santidade:</a:t>
            </a:r>
            <a:r>
              <a:rPr lang="pt-BR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(Salmo 89:14). Contrapõe a injustiça ou o comportamento pecaminoso de um pai terreno.</a:t>
            </a:r>
            <a:endParaRPr lang="pt-BR" sz="14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t-BR" sz="1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Misericórdia e Compaixão:</a:t>
            </a:r>
            <a:r>
              <a:rPr lang="pt-BR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(Salmo 103:13 - "Como um pai se compadece de seus filhos, assim o SENHOR se compadece daqueles que o temem.") Mesmo este versículo, que usa a analogia paterna, pode ser usado para mostrar o </a:t>
            </a:r>
            <a:r>
              <a:rPr lang="pt-BR" sz="14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ideal</a:t>
            </a:r>
            <a:r>
              <a:rPr lang="pt-BR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compaixão que Deus encarna perfeitamente.</a:t>
            </a:r>
            <a:endParaRPr lang="pt-BR" sz="14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t-BR" sz="1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Provisão e Proteção Perfeitas:</a:t>
            </a:r>
            <a:r>
              <a:rPr lang="pt-BR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(Mateus 6:25-34).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orar lembre-se: Deus é Pai amoroso, santo, soberano, provedor, protetor.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1292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F00CD-77E9-4A6A-1945-EE1A0300E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27E0A16-C0E9-06A7-542C-ADC61DAC8C31}"/>
              </a:ext>
            </a:extLst>
          </p:cNvPr>
          <p:cNvSpPr txBox="1"/>
          <p:nvPr/>
        </p:nvSpPr>
        <p:spPr>
          <a:xfrm>
            <a:off x="543232" y="187631"/>
            <a:ext cx="8057536" cy="648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Adore-O por Seu caráter paternal.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significa dizer "...santificado seja o teu nome.“?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  <a:buSzPts val="1000"/>
              <a:tabLst>
                <a:tab pos="914400" algn="l"/>
              </a:tabLst>
            </a:pP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o desejo e súplica para que o nome de Deus (Seu caráter, Sua reputação, Sua glória) seja honrado e reverenciado (na terra, como é no céu pelos anjos).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“que minhas ações, palavras e pensamentos hoje santifiquem Teu nome” na minha família, na minha igreja, na minha comunidade, no mundo.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"...venha o teu Reino.“: 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pedido pela manifestação </a:t>
            </a:r>
            <a:r>
              <a:rPr lang="pt-BR" u="sng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governo e da vontade de Deus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meu coração: que Teu Reino governe meus desejos, ambições e decisões hoje.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minha igreja: que ela seja uma expressão visível do Teu Reino.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mundo: ore por justiça, paz, cura e pela expansão do Evangelho. Ore contra as obras das trevas.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Ore pela volta de Cristo e a consumação do Reino.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9559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0870F-66E9-3810-8FF8-2A64C81CA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58A5E4-FDD9-5E89-5388-91512E4669AE}"/>
              </a:ext>
            </a:extLst>
          </p:cNvPr>
          <p:cNvSpPr txBox="1"/>
          <p:nvPr/>
        </p:nvSpPr>
        <p:spPr>
          <a:xfrm>
            <a:off x="496529" y="415936"/>
            <a:ext cx="8057536" cy="5497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 startAt="5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“...dá-nos cada dia o nosso pão cotidiano.” 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indica Dependência de Deus para todas as suas necessidades.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Necessidades físicas: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Alimento, saúde, abrigo, sustento financeiro (seja específico).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Necessidades espirituais: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Sabedoria, força, discernimento, fome pela Palavra.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Necessidades emocionais e relacionais.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Inclui intercessão pelas necessidades diárias de outros (família, amigos, necessitados).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OBS: Gratidão: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Agradeça pelas provisões já recebidas.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 startAt="5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"...perdoa-nos os nossos pecados, pois também nós perdoamos a todo aquele que nos deve."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8423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0704B-42C2-BB9D-5C1C-CCDD54773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01D0AD2-B16C-A334-780F-8A5295D35F7E}"/>
              </a:ext>
            </a:extLst>
          </p:cNvPr>
          <p:cNvSpPr txBox="1"/>
          <p:nvPr/>
        </p:nvSpPr>
        <p:spPr>
          <a:xfrm>
            <a:off x="496529" y="415936"/>
            <a:ext cx="8057536" cy="6251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Reconhecimento de que por melhores que pareçamos, somos pecadores e precisamos do perdão e da purificação de Deus. E assim como ofendemos a Deus e lhe rogamos perdão, esperando ser perdoados, também devemos estender o perdão aos demais que nos tem ofendido.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Pense: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Há alguém que você precisa perdoar? Peça a Deus graça e força para liberar o perdão genuíno.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5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Ore para ter um coração perdoador.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 startAt="7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"...e não nos conduzas à tentação."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(ou, como diz Mateus "...mas livra-nos do mal/Maligno")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Reconhece nossa vulnerabilidade às tentações e ao mal (e as forças espirituais da maldade). Por isso pedimos a Deus proteção contra as armadilhas do inimigo, contra nossas próprias fraquezas e contra as influências pecaminosas do mundo.</a:t>
            </a:r>
            <a:r>
              <a:rPr lang="pt-BR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1449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CD748-DC68-1CB6-0A70-13CBE6938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475DE65-187F-4F45-7113-D67999DC2CAC}"/>
              </a:ext>
            </a:extLst>
          </p:cNvPr>
          <p:cNvSpPr txBox="1"/>
          <p:nvPr/>
        </p:nvSpPr>
        <p:spPr>
          <a:xfrm>
            <a:off x="496529" y="415936"/>
            <a:ext cx="8057536" cy="623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Aft>
                <a:spcPts val="600"/>
              </a:spcAft>
              <a:buSzPts val="1000"/>
              <a:tabLst>
                <a:tab pos="9144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Tornar Isso Prático e Sustentável:</a:t>
            </a:r>
            <a:endParaRPr lang="pt-BR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Não Tenha Pressa: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ideia não é correr pelas frases, mas meditar em cada uma. Alguns dias, você pode gastar mais tempo em uma petição do que em outras.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um Diário (Opcional):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Escrever suas orações pode ajudar a focar e a ver como Deus responde ao longo do tempo.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Seja Flexível: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Não é uma fórmula rígida. O Espírito Santo pode levá-lo a orar por coisas que não estão explicitamente na Oração do Senhor, mas a estrutura ajuda a garantir que suas orações sejam equilibradas e centradas em Deus.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Comece Pequeno: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parecer esmagador, comece focando em uma ou duas petições por dia e vá expandindo.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Varie:</a:t>
            </a:r>
            <a:r>
              <a:rPr lang="pt-BR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Embora a estrutura seja a mesma, o conteúdo de suas orações será diferente a cada dia, refletindo suas circunstâncias, necessidades e o que Deus está lhe mostrando.</a:t>
            </a:r>
            <a:endParaRPr lang="pt-BR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39982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2E8D4F-4F7B-9606-8F4E-8CBE3602A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F65303-3D99-D7DA-2CE2-A00503133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Pessoa sentada na mesa&#10;&#10;O conteúdo gerado por IA pode estar incorreto.">
            <a:extLst>
              <a:ext uri="{FF2B5EF4-FFF2-40B4-BE49-F238E27FC236}">
                <a16:creationId xmlns:a16="http://schemas.microsoft.com/office/drawing/2014/main" id="{2734F68E-9822-4ED8-064C-176C5FAF3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7" r="-1" b="-1"/>
          <a:stretch>
            <a:fillRect/>
          </a:stretch>
        </p:blipFill>
        <p:spPr>
          <a:xfrm>
            <a:off x="1252105" y="10"/>
            <a:ext cx="7891895" cy="6857990"/>
          </a:xfrm>
          <a:custGeom>
            <a:avLst/>
            <a:gdLst/>
            <a:ahLst/>
            <a:cxnLst/>
            <a:rect l="l" t="t" r="r" b="b"/>
            <a:pathLst>
              <a:path w="10522527" h="6858000">
                <a:moveTo>
                  <a:pt x="2882142" y="0"/>
                </a:moveTo>
                <a:lnTo>
                  <a:pt x="10522527" y="0"/>
                </a:lnTo>
                <a:lnTo>
                  <a:pt x="10522527" y="6858000"/>
                </a:lnTo>
                <a:lnTo>
                  <a:pt x="80697" y="6858000"/>
                </a:lnTo>
                <a:lnTo>
                  <a:pt x="37339" y="6516785"/>
                </a:lnTo>
                <a:cubicBezTo>
                  <a:pt x="12648" y="6273664"/>
                  <a:pt x="0" y="6026982"/>
                  <a:pt x="0" y="5777347"/>
                </a:cubicBezTo>
                <a:cubicBezTo>
                  <a:pt x="0" y="3530630"/>
                  <a:pt x="1024495" y="1523197"/>
                  <a:pt x="2631803" y="196728"/>
                </a:cubicBezTo>
                <a:close/>
              </a:path>
            </a:pathLst>
          </a:custGeom>
        </p:spPr>
      </p:pic>
      <p:sp>
        <p:nvSpPr>
          <p:cNvPr id="10" name="Arc 9">
            <a:extLst>
              <a:ext uri="{FF2B5EF4-FFF2-40B4-BE49-F238E27FC236}">
                <a16:creationId xmlns:a16="http://schemas.microsoft.com/office/drawing/2014/main" id="{07AB8366-538E-DAF8-3D93-6AC0DB80C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8E1BB95-9E57-593A-BBB7-5357FCD9A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A651F31-08C5-E67E-4C6D-4C79CD6E0615}"/>
              </a:ext>
            </a:extLst>
          </p:cNvPr>
          <p:cNvSpPr/>
          <p:nvPr/>
        </p:nvSpPr>
        <p:spPr>
          <a:xfrm>
            <a:off x="4789541" y="843677"/>
            <a:ext cx="359650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Razões para orar</a:t>
            </a:r>
          </a:p>
        </p:txBody>
      </p:sp>
    </p:spTree>
    <p:extLst>
      <p:ext uri="{BB962C8B-B14F-4D97-AF65-F5344CB8AC3E}">
        <p14:creationId xmlns:p14="http://schemas.microsoft.com/office/powerpoint/2010/main" val="54531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331610-9E24-E88E-A024-B17C7DE3B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63A1EF-E54F-7D18-E8A4-5468B291A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4E61BF8D-0A94-05B4-722C-6557F49293C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B8E8E4B5-33BA-1D38-58A1-9C77AD4410B2}"/>
              </a:ext>
            </a:extLst>
          </p:cNvPr>
          <p:cNvSpPr txBox="1"/>
          <p:nvPr/>
        </p:nvSpPr>
        <p:spPr>
          <a:xfrm>
            <a:off x="2116108" y="920621"/>
            <a:ext cx="603483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1. A perseverança é recompensada</a:t>
            </a:r>
            <a:endParaRPr lang="pt-BR" sz="4400" b="1" i="1" dirty="0"/>
          </a:p>
        </p:txBody>
      </p:sp>
      <p:sp>
        <p:nvSpPr>
          <p:cNvPr id="4" name="CaixaDeTexto 9">
            <a:extLst>
              <a:ext uri="{FF2B5EF4-FFF2-40B4-BE49-F238E27FC236}">
                <a16:creationId xmlns:a16="http://schemas.microsoft.com/office/drawing/2014/main" id="{AB773209-ADA0-40B2-6C2F-FB07EC123537}"/>
              </a:ext>
            </a:extLst>
          </p:cNvPr>
          <p:cNvSpPr txBox="1"/>
          <p:nvPr/>
        </p:nvSpPr>
        <p:spPr>
          <a:xfrm>
            <a:off x="2116108" y="3166035"/>
            <a:ext cx="603483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2. A bondade de Deus não nos deixa sem resposta</a:t>
            </a:r>
            <a:endParaRPr lang="pt-BR" sz="4400" b="1" i="1" dirty="0"/>
          </a:p>
        </p:txBody>
      </p:sp>
    </p:spTree>
    <p:extLst>
      <p:ext uri="{BB962C8B-B14F-4D97-AF65-F5344CB8AC3E}">
        <p14:creationId xmlns:p14="http://schemas.microsoft.com/office/powerpoint/2010/main" val="657729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C19A07-64A3-765F-E1EA-AA1E8D86C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9F75461-353E-E1C9-CCA2-F34BE8742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8907D597-3369-4246-3105-F281F5D7AD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6B5F3568-5CC6-55CE-622B-56681BFC3768}"/>
              </a:ext>
            </a:extLst>
          </p:cNvPr>
          <p:cNvSpPr txBox="1"/>
          <p:nvPr/>
        </p:nvSpPr>
        <p:spPr>
          <a:xfrm>
            <a:off x="540774" y="478170"/>
            <a:ext cx="806245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1. A perseverança é recompensada</a:t>
            </a:r>
            <a:endParaRPr lang="pt-BR" sz="4400" b="1" i="1" dirty="0"/>
          </a:p>
        </p:txBody>
      </p:sp>
      <p:sp>
        <p:nvSpPr>
          <p:cNvPr id="5" name="CaixaDeTexto 9">
            <a:extLst>
              <a:ext uri="{FF2B5EF4-FFF2-40B4-BE49-F238E27FC236}">
                <a16:creationId xmlns:a16="http://schemas.microsoft.com/office/drawing/2014/main" id="{EB7E7449-45DE-C9F5-0C11-127DDBA8D9F5}"/>
              </a:ext>
            </a:extLst>
          </p:cNvPr>
          <p:cNvSpPr txBox="1"/>
          <p:nvPr/>
        </p:nvSpPr>
        <p:spPr>
          <a:xfrm>
            <a:off x="539631" y="1839960"/>
            <a:ext cx="833889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E ele prosseguiu: “Suponha que você fosse à casa de um amigo à meia-noite para pedir três pães, dizendo: ‘Um amigo meu acaba de chegar para me visitar e não tenho nada para lhe oferecer’, e ele respondesse lá de dentro: ‘Não me perturbe. A porta já está trancada, e minha família e eu já estamos deitados. Não posso ajudá-lo’. </a:t>
            </a:r>
            <a:endParaRPr lang="pt-BR" sz="3200" b="1" i="1" dirty="0"/>
          </a:p>
        </p:txBody>
      </p:sp>
    </p:spTree>
    <p:extLst>
      <p:ext uri="{BB962C8B-B14F-4D97-AF65-F5344CB8AC3E}">
        <p14:creationId xmlns:p14="http://schemas.microsoft.com/office/powerpoint/2010/main" val="1358363508"/>
      </p:ext>
    </p:extLst>
  </p:cSld>
  <p:clrMapOvr>
    <a:masterClrMapping/>
  </p:clrMapOvr>
  <p:transition spd="slow"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740302-88D1-DEF5-F702-A6CF0925F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FB3D2FB-D9D3-C78F-AE77-C91211F3C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645A7B99-7E9A-9658-B83A-1206E510AF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5" name="CaixaDeTexto 9">
            <a:extLst>
              <a:ext uri="{FF2B5EF4-FFF2-40B4-BE49-F238E27FC236}">
                <a16:creationId xmlns:a16="http://schemas.microsoft.com/office/drawing/2014/main" id="{F1B30D10-5E16-7632-1BB6-9925053A089C}"/>
              </a:ext>
            </a:extLst>
          </p:cNvPr>
          <p:cNvSpPr txBox="1"/>
          <p:nvPr/>
        </p:nvSpPr>
        <p:spPr>
          <a:xfrm>
            <a:off x="539631" y="591259"/>
            <a:ext cx="833889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Eu lhes digo que, embora ele não o faça por amizade, se você continuar a bater à porta, ele se levantará e lhe dará o que precisa por causa da sua insistência</a:t>
            </a:r>
            <a:endParaRPr lang="pt-BR" sz="3200" b="1" i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BE1DFA8-8F01-8D5E-755C-4C1F1085C109}"/>
              </a:ext>
            </a:extLst>
          </p:cNvPr>
          <p:cNvSpPr txBox="1"/>
          <p:nvPr/>
        </p:nvSpPr>
        <p:spPr>
          <a:xfrm>
            <a:off x="539631" y="3001355"/>
            <a:ext cx="833889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i="1" dirty="0">
                <a:solidFill>
                  <a:srgbClr val="000000"/>
                </a:solidFill>
                <a:latin typeface="Segoe UI" panose="020B0502040204020203" pitchFamily="34" charset="0"/>
              </a:rPr>
              <a:t>“Portanto eu lhes digo: peçam, e receberão. Procurem, e encontrarão. Batam, e a porta lhes será aberta. </a:t>
            </a:r>
          </a:p>
          <a:p>
            <a:pPr marR="450" algn="l" rtl="0"/>
            <a:r>
              <a:rPr lang="pt-BR" sz="3200" b="1" i="1" dirty="0">
                <a:solidFill>
                  <a:srgbClr val="000000"/>
                </a:solidFill>
                <a:latin typeface="Segoe UI" panose="020B0502040204020203" pitchFamily="34" charset="0"/>
              </a:rPr>
              <a:t>Pois todos que pedem, recebem. Todos que procuram, encontram. E, para todos que batem, a porta é aberta.</a:t>
            </a:r>
          </a:p>
        </p:txBody>
      </p:sp>
    </p:spTree>
    <p:extLst>
      <p:ext uri="{BB962C8B-B14F-4D97-AF65-F5344CB8AC3E}">
        <p14:creationId xmlns:p14="http://schemas.microsoft.com/office/powerpoint/2010/main" val="390355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CAC16A-A650-1D07-5BC6-4C2B232FE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E5F7A7-2C54-F95B-8BB1-13A38B5DB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A8969DDB-DD63-DE48-DC27-58323FF153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680C1D55-5587-6611-6419-38F0784564D0}"/>
              </a:ext>
            </a:extLst>
          </p:cNvPr>
          <p:cNvSpPr txBox="1"/>
          <p:nvPr/>
        </p:nvSpPr>
        <p:spPr>
          <a:xfrm>
            <a:off x="540774" y="478170"/>
            <a:ext cx="806245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2. A bondade de Deus não nos deixa sem resposta</a:t>
            </a:r>
          </a:p>
        </p:txBody>
      </p:sp>
      <p:sp>
        <p:nvSpPr>
          <p:cNvPr id="5" name="CaixaDeTexto 9">
            <a:extLst>
              <a:ext uri="{FF2B5EF4-FFF2-40B4-BE49-F238E27FC236}">
                <a16:creationId xmlns:a16="http://schemas.microsoft.com/office/drawing/2014/main" id="{907ED4AB-1E19-C6F1-9CE2-6AD1A8FB6A68}"/>
              </a:ext>
            </a:extLst>
          </p:cNvPr>
          <p:cNvSpPr txBox="1"/>
          <p:nvPr/>
        </p:nvSpPr>
        <p:spPr>
          <a:xfrm>
            <a:off x="539631" y="1839960"/>
            <a:ext cx="833889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“Vocês que são pais, respondam: Se seu filho lhe pedir  um peixe, você lhe dará uma cobra? Ou, se lhe pedir um ovo, você lhe dará um escorpião? </a:t>
            </a:r>
            <a:endParaRPr lang="pt-BR" sz="32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1D1B3BE-4515-51AF-73AB-EFDD9FD5010E}"/>
              </a:ext>
            </a:extLst>
          </p:cNvPr>
          <p:cNvSpPr txBox="1"/>
          <p:nvPr/>
        </p:nvSpPr>
        <p:spPr>
          <a:xfrm>
            <a:off x="539631" y="4191059"/>
            <a:ext cx="833889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i="1" dirty="0">
                <a:solidFill>
                  <a:srgbClr val="000000"/>
                </a:solidFill>
                <a:latin typeface="Segoe UI" panose="020B0502040204020203" pitchFamily="34" charset="0"/>
              </a:rPr>
              <a:t>Portanto, se vocês que são pecadores sabem como dar bons presentes a seus filhos, quanto mais seu Pai no céu dará o Espírito Santo aos que lhe pedirem!”.</a:t>
            </a:r>
          </a:p>
        </p:txBody>
      </p:sp>
    </p:spTree>
    <p:extLst>
      <p:ext uri="{BB962C8B-B14F-4D97-AF65-F5344CB8AC3E}">
        <p14:creationId xmlns:p14="http://schemas.microsoft.com/office/powerpoint/2010/main" val="2955968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5DDAFB-98EA-8032-1184-A8FAB04B5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EDDA51-4B82-3D13-DF57-9D997F3CB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Pessoa sentada na mesa&#10;&#10;O conteúdo gerado por IA pode estar incorreto.">
            <a:extLst>
              <a:ext uri="{FF2B5EF4-FFF2-40B4-BE49-F238E27FC236}">
                <a16:creationId xmlns:a16="http://schemas.microsoft.com/office/drawing/2014/main" id="{EA1E8A7E-A321-6830-0CF2-695A6B4F3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7" r="-1" b="-1"/>
          <a:stretch>
            <a:fillRect/>
          </a:stretch>
        </p:blipFill>
        <p:spPr>
          <a:xfrm>
            <a:off x="1252105" y="10"/>
            <a:ext cx="7891895" cy="6857990"/>
          </a:xfrm>
          <a:custGeom>
            <a:avLst/>
            <a:gdLst/>
            <a:ahLst/>
            <a:cxnLst/>
            <a:rect l="l" t="t" r="r" b="b"/>
            <a:pathLst>
              <a:path w="10522527" h="6858000">
                <a:moveTo>
                  <a:pt x="2882142" y="0"/>
                </a:moveTo>
                <a:lnTo>
                  <a:pt x="10522527" y="0"/>
                </a:lnTo>
                <a:lnTo>
                  <a:pt x="10522527" y="6858000"/>
                </a:lnTo>
                <a:lnTo>
                  <a:pt x="80697" y="6858000"/>
                </a:lnTo>
                <a:lnTo>
                  <a:pt x="37339" y="6516785"/>
                </a:lnTo>
                <a:cubicBezTo>
                  <a:pt x="12648" y="6273664"/>
                  <a:pt x="0" y="6026982"/>
                  <a:pt x="0" y="5777347"/>
                </a:cubicBezTo>
                <a:cubicBezTo>
                  <a:pt x="0" y="3530630"/>
                  <a:pt x="1024495" y="1523197"/>
                  <a:pt x="2631803" y="196728"/>
                </a:cubicBezTo>
                <a:close/>
              </a:path>
            </a:pathLst>
          </a:custGeom>
        </p:spPr>
      </p:pic>
      <p:sp>
        <p:nvSpPr>
          <p:cNvPr id="10" name="Arc 9">
            <a:extLst>
              <a:ext uri="{FF2B5EF4-FFF2-40B4-BE49-F238E27FC236}">
                <a16:creationId xmlns:a16="http://schemas.microsoft.com/office/drawing/2014/main" id="{EA2F3673-A2E2-0D05-1A2F-19F26C4B7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AB93054-0691-DFD7-FFE7-DF5A23B17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E879A79-ED85-AEF6-C2E0-B607A6019C32}"/>
              </a:ext>
            </a:extLst>
          </p:cNvPr>
          <p:cNvSpPr/>
          <p:nvPr/>
        </p:nvSpPr>
        <p:spPr>
          <a:xfrm>
            <a:off x="4503174" y="843677"/>
            <a:ext cx="388286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Aplicações para a vida</a:t>
            </a:r>
          </a:p>
        </p:txBody>
      </p:sp>
    </p:spTree>
    <p:extLst>
      <p:ext uri="{BB962C8B-B14F-4D97-AF65-F5344CB8AC3E}">
        <p14:creationId xmlns:p14="http://schemas.microsoft.com/office/powerpoint/2010/main" val="289307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02B35E-8E5C-5D4C-DFDA-B19C30701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91F18C-FB07-8D6D-F120-5E0F08B30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7B770D73-2557-99D9-2DC4-9A05E3516A1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FC45C47D-037A-F055-54FF-C1D95AAA3AA6}"/>
              </a:ext>
            </a:extLst>
          </p:cNvPr>
          <p:cNvSpPr txBox="1"/>
          <p:nvPr/>
        </p:nvSpPr>
        <p:spPr>
          <a:xfrm>
            <a:off x="540774" y="478170"/>
            <a:ext cx="806245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Não temos desculpas para não orarmos.</a:t>
            </a:r>
          </a:p>
        </p:txBody>
      </p:sp>
    </p:spTree>
    <p:extLst>
      <p:ext uri="{BB962C8B-B14F-4D97-AF65-F5344CB8AC3E}">
        <p14:creationId xmlns:p14="http://schemas.microsoft.com/office/powerpoint/2010/main" val="70588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39A70B-6827-D667-6C06-511C9C3BE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F1C65A-DD36-EFC1-0720-7ADADB279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D6068975-9817-31DE-C43B-3FF094AD75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6" name="CaixaDeTexto 9">
            <a:extLst>
              <a:ext uri="{FF2B5EF4-FFF2-40B4-BE49-F238E27FC236}">
                <a16:creationId xmlns:a16="http://schemas.microsoft.com/office/drawing/2014/main" id="{58BC4F11-D50B-C9FB-809B-EF9DB0936AFB}"/>
              </a:ext>
            </a:extLst>
          </p:cNvPr>
          <p:cNvSpPr txBox="1"/>
          <p:nvPr/>
        </p:nvSpPr>
        <p:spPr>
          <a:xfrm>
            <a:off x="540774" y="522413"/>
            <a:ext cx="806245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Jesus nos ensina um roteiro para a oração: </a:t>
            </a:r>
          </a:p>
          <a:p>
            <a:pPr marL="742950" indent="-742950">
              <a:buAutoNum type="alphaLcParenR"/>
            </a:pPr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adore a Deus Pai e confesse Seus atributos;</a:t>
            </a:r>
          </a:p>
          <a:p>
            <a:pPr marL="742950" indent="-742950">
              <a:buAutoNum type="alphaLcParenR"/>
            </a:pPr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interceda para que Seu Reino venha e Sua vontade se cumpra; </a:t>
            </a:r>
          </a:p>
          <a:p>
            <a:pPr marL="742950" indent="-742950">
              <a:buAutoNum type="alphaLcParenR"/>
            </a:pPr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peça pela provisão diária;</a:t>
            </a:r>
          </a:p>
        </p:txBody>
      </p:sp>
    </p:spTree>
    <p:extLst>
      <p:ext uri="{BB962C8B-B14F-4D97-AF65-F5344CB8AC3E}">
        <p14:creationId xmlns:p14="http://schemas.microsoft.com/office/powerpoint/2010/main" val="44609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6286B6-3975-613E-F34F-0F9AE9102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301A6E-8EE8-1319-6FA6-D326F35A1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Foto preta e branca de uma praia&#10;&#10;O conteúdo gerado por IA pode estar incorreto.">
            <a:extLst>
              <a:ext uri="{FF2B5EF4-FFF2-40B4-BE49-F238E27FC236}">
                <a16:creationId xmlns:a16="http://schemas.microsoft.com/office/drawing/2014/main" id="{368E1946-D721-E99D-2BC5-5A8696326D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6" name="CaixaDeTexto 9">
            <a:extLst>
              <a:ext uri="{FF2B5EF4-FFF2-40B4-BE49-F238E27FC236}">
                <a16:creationId xmlns:a16="http://schemas.microsoft.com/office/drawing/2014/main" id="{065DEA39-3CFE-8106-5331-C4FA837EC9A1}"/>
              </a:ext>
            </a:extLst>
          </p:cNvPr>
          <p:cNvSpPr txBox="1"/>
          <p:nvPr/>
        </p:nvSpPr>
        <p:spPr>
          <a:xfrm>
            <a:off x="540774" y="522413"/>
            <a:ext cx="806245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lphaLcParenR" startAt="4"/>
            </a:pPr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confesse seus pecados e perdoe aos outros;</a:t>
            </a:r>
          </a:p>
          <a:p>
            <a:pPr marL="742950" indent="-742950">
              <a:buFont typeface="+mj-lt"/>
              <a:buAutoNum type="alphaLcParenR" startAt="4"/>
            </a:pPr>
            <a:r>
              <a:rPr lang="pt-BR" sz="4400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busque a proteção divina contra tentações e todo o mal.</a:t>
            </a:r>
          </a:p>
        </p:txBody>
      </p:sp>
    </p:spTree>
    <p:extLst>
      <p:ext uri="{BB962C8B-B14F-4D97-AF65-F5344CB8AC3E}">
        <p14:creationId xmlns:p14="http://schemas.microsoft.com/office/powerpoint/2010/main" val="20285008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2909</Words>
  <Application>Microsoft Office PowerPoint</Application>
  <PresentationFormat>Apresentação na tela (4:3)</PresentationFormat>
  <Paragraphs>117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3" baseType="lpstr">
      <vt:lpstr>Aptos</vt:lpstr>
      <vt:lpstr>Aptos Display</vt:lpstr>
      <vt:lpstr>Arial</vt:lpstr>
      <vt:lpstr>Calibri</vt:lpstr>
      <vt:lpstr>Courier New</vt:lpstr>
      <vt:lpstr>Segoe UI</vt:lpstr>
      <vt:lpstr>Symbol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Derrick Brauna</dc:creator>
  <cp:lastModifiedBy>John Derrick B Brauna</cp:lastModifiedBy>
  <cp:revision>17</cp:revision>
  <dcterms:created xsi:type="dcterms:W3CDTF">2025-02-21T20:31:06Z</dcterms:created>
  <dcterms:modified xsi:type="dcterms:W3CDTF">2025-06-01T21:31:18Z</dcterms:modified>
</cp:coreProperties>
</file>